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media/image24.jpg" ContentType="image/pn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2" r:id="rId1"/>
    <p:sldMasterId id="2147483676" r:id="rId2"/>
    <p:sldMasterId id="2147483656" r:id="rId3"/>
    <p:sldMasterId id="2147483703" r:id="rId4"/>
    <p:sldMasterId id="2147483712" r:id="rId5"/>
  </p:sldMasterIdLst>
  <p:notesMasterIdLst>
    <p:notesMasterId r:id="rId35"/>
  </p:notesMasterIdLst>
  <p:handoutMasterIdLst>
    <p:handoutMasterId r:id="rId36"/>
  </p:handoutMasterIdLst>
  <p:sldIdLst>
    <p:sldId id="342" r:id="rId6"/>
    <p:sldId id="497" r:id="rId7"/>
    <p:sldId id="431" r:id="rId8"/>
    <p:sldId id="494" r:id="rId9"/>
    <p:sldId id="498" r:id="rId10"/>
    <p:sldId id="491" r:id="rId11"/>
    <p:sldId id="493" r:id="rId12"/>
    <p:sldId id="523" r:id="rId13"/>
    <p:sldId id="503" r:id="rId14"/>
    <p:sldId id="505" r:id="rId15"/>
    <p:sldId id="482" r:id="rId16"/>
    <p:sldId id="483" r:id="rId17"/>
    <p:sldId id="484" r:id="rId18"/>
    <p:sldId id="485" r:id="rId19"/>
    <p:sldId id="512" r:id="rId20"/>
    <p:sldId id="522" r:id="rId21"/>
    <p:sldId id="516" r:id="rId22"/>
    <p:sldId id="490" r:id="rId23"/>
    <p:sldId id="486" r:id="rId24"/>
    <p:sldId id="487" r:id="rId25"/>
    <p:sldId id="513" r:id="rId26"/>
    <p:sldId id="514" r:id="rId27"/>
    <p:sldId id="515" r:id="rId28"/>
    <p:sldId id="518" r:id="rId29"/>
    <p:sldId id="519" r:id="rId30"/>
    <p:sldId id="520" r:id="rId31"/>
    <p:sldId id="521" r:id="rId32"/>
    <p:sldId id="507" r:id="rId33"/>
    <p:sldId id="506" r:id="rId34"/>
  </p:sldIdLst>
  <p:sldSz cx="9144000" cy="6858000" type="screen4x3"/>
  <p:notesSz cx="14782800" cy="9296400"/>
  <p:defaultTextStyle>
    <a:defPPr>
      <a:defRPr lang="en-US"/>
    </a:defPPr>
    <a:lvl1pPr algn="l" defTabSz="509588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itchFamily="34" charset="0"/>
        <a:ea typeface="ＭＳ Ｐゴシック" pitchFamily="34" charset="-128"/>
        <a:cs typeface="Arial" pitchFamily="34" charset="0"/>
      </a:defRPr>
    </a:lvl1pPr>
    <a:lvl2pPr marL="509588" indent="-188913" algn="l" defTabSz="509588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itchFamily="34" charset="0"/>
        <a:ea typeface="ＭＳ Ｐゴシック" pitchFamily="34" charset="-128"/>
        <a:cs typeface="Arial" pitchFamily="34" charset="0"/>
      </a:defRPr>
    </a:lvl2pPr>
    <a:lvl3pPr marL="1020763" indent="-381000" algn="l" defTabSz="509588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itchFamily="34" charset="0"/>
        <a:ea typeface="ＭＳ Ｐゴシック" pitchFamily="34" charset="-128"/>
        <a:cs typeface="Arial" pitchFamily="34" charset="0"/>
      </a:defRPr>
    </a:lvl3pPr>
    <a:lvl4pPr marL="1533525" indent="-573088" algn="l" defTabSz="509588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itchFamily="34" charset="0"/>
        <a:ea typeface="ＭＳ Ｐゴシック" pitchFamily="34" charset="-128"/>
        <a:cs typeface="Arial" pitchFamily="34" charset="0"/>
      </a:defRPr>
    </a:lvl4pPr>
    <a:lvl5pPr marL="2046288" indent="-765175" algn="l" defTabSz="509588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itchFamily="34" charset="0"/>
        <a:ea typeface="ＭＳ Ｐゴシック" pitchFamily="34" charset="-128"/>
        <a:cs typeface="Arial" pitchFamily="34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pitchFamily="34" charset="0"/>
        <a:ea typeface="ＭＳ Ｐゴシック" pitchFamily="34" charset="-128"/>
        <a:cs typeface="Arial" pitchFamily="34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pitchFamily="34" charset="0"/>
        <a:ea typeface="ＭＳ Ｐゴシック" pitchFamily="34" charset="-128"/>
        <a:cs typeface="Arial" pitchFamily="34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pitchFamily="34" charset="0"/>
        <a:ea typeface="ＭＳ Ｐゴシック" pitchFamily="34" charset="-128"/>
        <a:cs typeface="Arial" pitchFamily="34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pitchFamily="34" charset="0"/>
        <a:ea typeface="ＭＳ Ｐゴシック" pitchFamily="34" charset="-128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032">
          <p15:clr>
            <a:srgbClr val="A4A3A4"/>
          </p15:clr>
        </p15:guide>
        <p15:guide id="2" orient="horz" pos="4320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orient="horz" pos="288">
          <p15:clr>
            <a:srgbClr val="A4A3A4"/>
          </p15:clr>
        </p15:guide>
        <p15:guide id="5" orient="horz" pos="3888">
          <p15:clr>
            <a:srgbClr val="A4A3A4"/>
          </p15:clr>
        </p15:guide>
        <p15:guide id="6" orient="horz" pos="1008">
          <p15:clr>
            <a:srgbClr val="A4A3A4"/>
          </p15:clr>
        </p15:guide>
        <p15:guide id="7" orient="horz" pos="1296">
          <p15:clr>
            <a:srgbClr val="A4A3A4"/>
          </p15:clr>
        </p15:guide>
        <p15:guide id="8" orient="horz" pos="3456">
          <p15:clr>
            <a:srgbClr val="A4A3A4"/>
          </p15:clr>
        </p15:guide>
        <p15:guide id="9" pos="7056">
          <p15:clr>
            <a:srgbClr val="A4A3A4"/>
          </p15:clr>
        </p15:guide>
        <p15:guide id="10" pos="2880">
          <p15:clr>
            <a:srgbClr val="A4A3A4"/>
          </p15:clr>
        </p15:guide>
        <p15:guide id="11" pos="-1296">
          <p15:clr>
            <a:srgbClr val="A4A3A4"/>
          </p15:clr>
        </p15:guide>
        <p15:guide id="12" pos="5472">
          <p15:clr>
            <a:srgbClr val="A4A3A4"/>
          </p15:clr>
        </p15:guide>
        <p15:guide id="13" pos="2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465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5555"/>
    <a:srgbClr val="F30617"/>
    <a:srgbClr val="FFFF00"/>
    <a:srgbClr val="C0C0C0"/>
    <a:srgbClr val="D2C8A5"/>
    <a:srgbClr val="0A8CAA"/>
    <a:srgbClr val="BECD87"/>
    <a:srgbClr val="828282"/>
    <a:srgbClr val="A0C8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3" autoAdjust="0"/>
    <p:restoredTop sz="96914" autoAdjust="0"/>
  </p:normalViewPr>
  <p:slideViewPr>
    <p:cSldViewPr snapToObjects="1">
      <p:cViewPr varScale="1">
        <p:scale>
          <a:sx n="62" d="100"/>
          <a:sy n="62" d="100"/>
        </p:scale>
        <p:origin x="1404" y="42"/>
      </p:cViewPr>
      <p:guideLst>
        <p:guide orient="horz" pos="4032"/>
        <p:guide orient="horz" pos="4320"/>
        <p:guide orient="horz" pos="2160"/>
        <p:guide orient="horz" pos="288"/>
        <p:guide orient="horz" pos="3888"/>
        <p:guide orient="horz" pos="1008"/>
        <p:guide orient="horz" pos="1296"/>
        <p:guide orient="horz" pos="3456"/>
        <p:guide pos="7056"/>
        <p:guide pos="2880"/>
        <p:guide pos="-1296"/>
        <p:guide pos="5472"/>
        <p:guide pos="28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>
        <p:scale>
          <a:sx n="110" d="100"/>
          <a:sy n="110" d="100"/>
        </p:scale>
        <p:origin x="-1566" y="2358"/>
      </p:cViewPr>
      <p:guideLst>
        <p:guide orient="horz" pos="2928"/>
        <p:guide pos="465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DF7250-D10B-8F44-8054-92280B284534}" type="doc">
      <dgm:prSet loTypeId="urn:microsoft.com/office/officeart/2005/8/layout/venn1" loCatId="" qsTypeId="urn:microsoft.com/office/officeart/2005/8/quickstyle/simple2" qsCatId="simple" csTypeId="urn:microsoft.com/office/officeart/2005/8/colors/colorful2" csCatId="colorful" phldr="1"/>
      <dgm:spPr/>
    </dgm:pt>
    <dgm:pt modelId="{FD81D6F0-F535-EE49-B55B-F2F799799E40}">
      <dgm:prSet phldrT="[Text]" custT="1"/>
      <dgm:spPr>
        <a:solidFill>
          <a:srgbClr val="3F6BAF">
            <a:alpha val="50000"/>
          </a:srgbClr>
        </a:solidFill>
        <a:ln>
          <a:noFill/>
        </a:ln>
      </dgm:spPr>
      <dgm:t>
        <a:bodyPr anchor="t"/>
        <a:lstStyle/>
        <a:p>
          <a:pPr algn="ctr"/>
          <a:endParaRPr lang="en-US" sz="2000" b="1" dirty="0">
            <a:solidFill>
              <a:schemeClr val="bg1"/>
            </a:solidFill>
          </a:endParaRPr>
        </a:p>
      </dgm:t>
    </dgm:pt>
    <dgm:pt modelId="{3940DD37-2569-5746-8F06-EE161BB7D1AE}" type="parTrans" cxnId="{987CEBD9-6847-B14C-9E55-8709CFADD78C}">
      <dgm:prSet/>
      <dgm:spPr/>
      <dgm:t>
        <a:bodyPr/>
        <a:lstStyle/>
        <a:p>
          <a:endParaRPr lang="en-US"/>
        </a:p>
      </dgm:t>
    </dgm:pt>
    <dgm:pt modelId="{C21D1404-834B-5F43-A34F-210F2E882317}" type="sibTrans" cxnId="{987CEBD9-6847-B14C-9E55-8709CFADD78C}">
      <dgm:prSet/>
      <dgm:spPr/>
      <dgm:t>
        <a:bodyPr/>
        <a:lstStyle/>
        <a:p>
          <a:endParaRPr lang="en-US"/>
        </a:p>
      </dgm:t>
    </dgm:pt>
    <dgm:pt modelId="{1E20FBF6-A485-B24B-A4DF-0A5C3195CA00}">
      <dgm:prSet phldrT="[Text]" custT="1"/>
      <dgm:spPr>
        <a:solidFill>
          <a:srgbClr val="71C26F">
            <a:alpha val="50000"/>
          </a:srgbClr>
        </a:solidFill>
        <a:ln>
          <a:noFill/>
        </a:ln>
      </dgm:spPr>
      <dgm:t>
        <a:bodyPr anchor="t"/>
        <a:lstStyle/>
        <a:p>
          <a:pPr algn="ctr"/>
          <a:endParaRPr lang="en-US" sz="2000" b="1" dirty="0">
            <a:solidFill>
              <a:srgbClr val="FFFFFF"/>
            </a:solidFill>
          </a:endParaRPr>
        </a:p>
      </dgm:t>
    </dgm:pt>
    <dgm:pt modelId="{297906D1-B457-D948-995E-A9A5B7F223C8}" type="parTrans" cxnId="{582F0F01-DC6A-A140-BA78-4FF3470544D8}">
      <dgm:prSet/>
      <dgm:spPr/>
      <dgm:t>
        <a:bodyPr/>
        <a:lstStyle/>
        <a:p>
          <a:endParaRPr lang="en-US"/>
        </a:p>
      </dgm:t>
    </dgm:pt>
    <dgm:pt modelId="{5DF5D4C4-8AD7-444E-8D88-8A752A5FFA32}" type="sibTrans" cxnId="{582F0F01-DC6A-A140-BA78-4FF3470544D8}">
      <dgm:prSet/>
      <dgm:spPr/>
      <dgm:t>
        <a:bodyPr/>
        <a:lstStyle/>
        <a:p>
          <a:endParaRPr lang="en-US"/>
        </a:p>
      </dgm:t>
    </dgm:pt>
    <dgm:pt modelId="{F42E6353-4494-0841-B184-E506DE8E80D0}">
      <dgm:prSet phldrT="[Text]" custT="1"/>
      <dgm:spPr>
        <a:solidFill>
          <a:srgbClr val="E19849">
            <a:alpha val="50000"/>
          </a:srgbClr>
        </a:solidFill>
        <a:ln>
          <a:noFill/>
        </a:ln>
      </dgm:spPr>
      <dgm:t>
        <a:bodyPr anchor="t"/>
        <a:lstStyle/>
        <a:p>
          <a:pPr algn="ctr"/>
          <a:endParaRPr lang="en-US" sz="2000" b="1" dirty="0">
            <a:solidFill>
              <a:srgbClr val="FFFFFF"/>
            </a:solidFill>
          </a:endParaRPr>
        </a:p>
      </dgm:t>
    </dgm:pt>
    <dgm:pt modelId="{0D76C952-F89C-184C-8B8E-EB4164AB802C}" type="parTrans" cxnId="{7145C679-FAA9-B147-81B7-15D53DF269EE}">
      <dgm:prSet/>
      <dgm:spPr/>
      <dgm:t>
        <a:bodyPr/>
        <a:lstStyle/>
        <a:p>
          <a:endParaRPr lang="en-US"/>
        </a:p>
      </dgm:t>
    </dgm:pt>
    <dgm:pt modelId="{764BB64A-9237-D146-9019-E5087C4ED9A7}" type="sibTrans" cxnId="{7145C679-FAA9-B147-81B7-15D53DF269EE}">
      <dgm:prSet/>
      <dgm:spPr/>
      <dgm:t>
        <a:bodyPr/>
        <a:lstStyle/>
        <a:p>
          <a:endParaRPr lang="en-US"/>
        </a:p>
      </dgm:t>
    </dgm:pt>
    <dgm:pt modelId="{15117083-0C01-F442-A824-FE01DBE33634}" type="pres">
      <dgm:prSet presAssocID="{2BDF7250-D10B-8F44-8054-92280B284534}" presName="compositeShape" presStyleCnt="0">
        <dgm:presLayoutVars>
          <dgm:chMax val="7"/>
          <dgm:dir/>
          <dgm:resizeHandles val="exact"/>
        </dgm:presLayoutVars>
      </dgm:prSet>
      <dgm:spPr/>
    </dgm:pt>
    <dgm:pt modelId="{71371FC9-88B4-6B45-B8DC-AE2F7B7FBCF6}" type="pres">
      <dgm:prSet presAssocID="{FD81D6F0-F535-EE49-B55B-F2F799799E40}" presName="circ1" presStyleLbl="vennNode1" presStyleIdx="0" presStyleCnt="3"/>
      <dgm:spPr/>
    </dgm:pt>
    <dgm:pt modelId="{CDC66E3E-7C3D-484A-A6A9-352BE006BBEF}" type="pres">
      <dgm:prSet presAssocID="{FD81D6F0-F535-EE49-B55B-F2F799799E4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9955A1D-4759-5040-BF84-30F03BAFD06B}" type="pres">
      <dgm:prSet presAssocID="{1E20FBF6-A485-B24B-A4DF-0A5C3195CA00}" presName="circ2" presStyleLbl="vennNode1" presStyleIdx="1" presStyleCnt="3"/>
      <dgm:spPr/>
    </dgm:pt>
    <dgm:pt modelId="{C44DF349-D20C-A942-A544-88D0CE0513E3}" type="pres">
      <dgm:prSet presAssocID="{1E20FBF6-A485-B24B-A4DF-0A5C3195CA00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0C67DF1-8647-4244-BD5B-4A9F40BE0A15}" type="pres">
      <dgm:prSet presAssocID="{F42E6353-4494-0841-B184-E506DE8E80D0}" presName="circ3" presStyleLbl="vennNode1" presStyleIdx="2" presStyleCnt="3"/>
      <dgm:spPr/>
    </dgm:pt>
    <dgm:pt modelId="{F0446ADB-D54E-4442-BB89-120BBFC0B860}" type="pres">
      <dgm:prSet presAssocID="{F42E6353-4494-0841-B184-E506DE8E80D0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AE2E6B8F-0D73-44FC-BDCA-E105A0E2C730}" type="presOf" srcId="{1E20FBF6-A485-B24B-A4DF-0A5C3195CA00}" destId="{C44DF349-D20C-A942-A544-88D0CE0513E3}" srcOrd="1" destOrd="0" presId="urn:microsoft.com/office/officeart/2005/8/layout/venn1"/>
    <dgm:cxn modelId="{7145C679-FAA9-B147-81B7-15D53DF269EE}" srcId="{2BDF7250-D10B-8F44-8054-92280B284534}" destId="{F42E6353-4494-0841-B184-E506DE8E80D0}" srcOrd="2" destOrd="0" parTransId="{0D76C952-F89C-184C-8B8E-EB4164AB802C}" sibTransId="{764BB64A-9237-D146-9019-E5087C4ED9A7}"/>
    <dgm:cxn modelId="{D99EB8F5-E3C7-44F6-A9DE-48E9B16DF1B7}" type="presOf" srcId="{1E20FBF6-A485-B24B-A4DF-0A5C3195CA00}" destId="{89955A1D-4759-5040-BF84-30F03BAFD06B}" srcOrd="0" destOrd="0" presId="urn:microsoft.com/office/officeart/2005/8/layout/venn1"/>
    <dgm:cxn modelId="{3BB597AB-23C9-4904-BBDF-5B863284AD9C}" type="presOf" srcId="{FD81D6F0-F535-EE49-B55B-F2F799799E40}" destId="{CDC66E3E-7C3D-484A-A6A9-352BE006BBEF}" srcOrd="1" destOrd="0" presId="urn:microsoft.com/office/officeart/2005/8/layout/venn1"/>
    <dgm:cxn modelId="{582F0F01-DC6A-A140-BA78-4FF3470544D8}" srcId="{2BDF7250-D10B-8F44-8054-92280B284534}" destId="{1E20FBF6-A485-B24B-A4DF-0A5C3195CA00}" srcOrd="1" destOrd="0" parTransId="{297906D1-B457-D948-995E-A9A5B7F223C8}" sibTransId="{5DF5D4C4-8AD7-444E-8D88-8A752A5FFA32}"/>
    <dgm:cxn modelId="{04817489-3975-487E-B449-A8374EC8C7B6}" type="presOf" srcId="{F42E6353-4494-0841-B184-E506DE8E80D0}" destId="{F0C67DF1-8647-4244-BD5B-4A9F40BE0A15}" srcOrd="0" destOrd="0" presId="urn:microsoft.com/office/officeart/2005/8/layout/venn1"/>
    <dgm:cxn modelId="{987CEBD9-6847-B14C-9E55-8709CFADD78C}" srcId="{2BDF7250-D10B-8F44-8054-92280B284534}" destId="{FD81D6F0-F535-EE49-B55B-F2F799799E40}" srcOrd="0" destOrd="0" parTransId="{3940DD37-2569-5746-8F06-EE161BB7D1AE}" sibTransId="{C21D1404-834B-5F43-A34F-210F2E882317}"/>
    <dgm:cxn modelId="{D6B54987-BD89-445D-8291-970EDB9F2D48}" type="presOf" srcId="{FD81D6F0-F535-EE49-B55B-F2F799799E40}" destId="{71371FC9-88B4-6B45-B8DC-AE2F7B7FBCF6}" srcOrd="0" destOrd="0" presId="urn:microsoft.com/office/officeart/2005/8/layout/venn1"/>
    <dgm:cxn modelId="{AD05070B-E9C6-4D60-9189-A37FB2BA058A}" type="presOf" srcId="{F42E6353-4494-0841-B184-E506DE8E80D0}" destId="{F0446ADB-D54E-4442-BB89-120BBFC0B860}" srcOrd="1" destOrd="0" presId="urn:microsoft.com/office/officeart/2005/8/layout/venn1"/>
    <dgm:cxn modelId="{619B225D-7E7A-4FD1-B0D0-93A240E66D29}" type="presOf" srcId="{2BDF7250-D10B-8F44-8054-92280B284534}" destId="{15117083-0C01-F442-A824-FE01DBE33634}" srcOrd="0" destOrd="0" presId="urn:microsoft.com/office/officeart/2005/8/layout/venn1"/>
    <dgm:cxn modelId="{22382D55-02D7-4D62-942B-D8DF95BA8B7E}" type="presParOf" srcId="{15117083-0C01-F442-A824-FE01DBE33634}" destId="{71371FC9-88B4-6B45-B8DC-AE2F7B7FBCF6}" srcOrd="0" destOrd="0" presId="urn:microsoft.com/office/officeart/2005/8/layout/venn1"/>
    <dgm:cxn modelId="{F597866B-A817-4BC5-93D4-6E258FE9837A}" type="presParOf" srcId="{15117083-0C01-F442-A824-FE01DBE33634}" destId="{CDC66E3E-7C3D-484A-A6A9-352BE006BBEF}" srcOrd="1" destOrd="0" presId="urn:microsoft.com/office/officeart/2005/8/layout/venn1"/>
    <dgm:cxn modelId="{B488F80C-446C-47E3-B7E0-C6FABE589E6E}" type="presParOf" srcId="{15117083-0C01-F442-A824-FE01DBE33634}" destId="{89955A1D-4759-5040-BF84-30F03BAFD06B}" srcOrd="2" destOrd="0" presId="urn:microsoft.com/office/officeart/2005/8/layout/venn1"/>
    <dgm:cxn modelId="{09CA9CA4-3468-4205-9AB8-C64269A4CD89}" type="presParOf" srcId="{15117083-0C01-F442-A824-FE01DBE33634}" destId="{C44DF349-D20C-A942-A544-88D0CE0513E3}" srcOrd="3" destOrd="0" presId="urn:microsoft.com/office/officeart/2005/8/layout/venn1"/>
    <dgm:cxn modelId="{1AB48859-BBEB-44D8-A6D2-00691502D30B}" type="presParOf" srcId="{15117083-0C01-F442-A824-FE01DBE33634}" destId="{F0C67DF1-8647-4244-BD5B-4A9F40BE0A15}" srcOrd="4" destOrd="0" presId="urn:microsoft.com/office/officeart/2005/8/layout/venn1"/>
    <dgm:cxn modelId="{684EB366-74D7-431D-BCF4-10B9138917DC}" type="presParOf" srcId="{15117083-0C01-F442-A824-FE01DBE33634}" destId="{F0446ADB-D54E-4442-BB89-120BBFC0B86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C11B97-7CA4-4CD8-9AF2-CE7602D80C4F}" type="doc">
      <dgm:prSet loTypeId="urn:microsoft.com/office/officeart/2005/8/layout/pyramid3" loCatId="pyramid" qsTypeId="urn:microsoft.com/office/officeart/2005/8/quickstyle/simple1" qsCatId="simple" csTypeId="urn:microsoft.com/office/officeart/2005/8/colors/accent3_3" csCatId="accent3" phldr="1"/>
      <dgm:spPr/>
    </dgm:pt>
    <dgm:pt modelId="{7A138153-A81C-42F0-97DE-57546799A090}">
      <dgm:prSet phldrT="[Text]" custT="1"/>
      <dgm:spPr>
        <a:solidFill>
          <a:srgbClr val="555555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Patients in Attune studies 10004 &amp; 10008</a:t>
          </a:r>
        </a:p>
        <a:p>
          <a:r>
            <a:rPr lang="en-US" sz="1400" dirty="0">
              <a:solidFill>
                <a:schemeClr val="bg1"/>
              </a:solidFill>
            </a:rPr>
            <a:t>(n = 2412)</a:t>
          </a:r>
        </a:p>
      </dgm:t>
    </dgm:pt>
    <dgm:pt modelId="{3FC8B095-CB6F-41BB-81C6-3996649DD0F2}" type="parTrans" cxnId="{B192C43F-4670-40EB-A796-1C3BBAFA1205}">
      <dgm:prSet/>
      <dgm:spPr/>
      <dgm:t>
        <a:bodyPr/>
        <a:lstStyle/>
        <a:p>
          <a:endParaRPr lang="en-US"/>
        </a:p>
      </dgm:t>
    </dgm:pt>
    <dgm:pt modelId="{6BF964D9-B010-43FB-A936-07CF54BF1432}" type="sibTrans" cxnId="{B192C43F-4670-40EB-A796-1C3BBAFA1205}">
      <dgm:prSet/>
      <dgm:spPr/>
      <dgm:t>
        <a:bodyPr/>
        <a:lstStyle/>
        <a:p>
          <a:endParaRPr lang="en-US"/>
        </a:p>
      </dgm:t>
    </dgm:pt>
    <dgm:pt modelId="{15A29F02-33EF-4E4F-9345-543B663728A1}">
      <dgm:prSet phldrT="[Text]" custT="1"/>
      <dgm:spPr>
        <a:solidFill>
          <a:srgbClr val="555555">
            <a:alpha val="80000"/>
          </a:srgbClr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Patients with complete</a:t>
          </a:r>
        </a:p>
        <a:p>
          <a:r>
            <a:rPr lang="en-US" sz="1400" dirty="0">
              <a:solidFill>
                <a:schemeClr val="bg1"/>
              </a:solidFill>
            </a:rPr>
            <a:t>10004 data</a:t>
          </a:r>
        </a:p>
        <a:p>
          <a:r>
            <a:rPr lang="en-US" sz="1400" dirty="0">
              <a:solidFill>
                <a:schemeClr val="bg1"/>
              </a:solidFill>
            </a:rPr>
            <a:t>(n = 606)</a:t>
          </a:r>
        </a:p>
        <a:p>
          <a:endParaRPr lang="en-US" sz="1400" dirty="0">
            <a:solidFill>
              <a:schemeClr val="bg1"/>
            </a:solidFill>
          </a:endParaRPr>
        </a:p>
        <a:p>
          <a:endParaRPr lang="en-US" sz="1400" dirty="0">
            <a:solidFill>
              <a:schemeClr val="bg1"/>
            </a:solidFill>
          </a:endParaRPr>
        </a:p>
      </dgm:t>
    </dgm:pt>
    <dgm:pt modelId="{4175FA85-276F-4ADA-9BB0-6D681E6CD570}" type="sibTrans" cxnId="{4078BD41-6995-4841-B0AC-D443288205F7}">
      <dgm:prSet/>
      <dgm:spPr/>
      <dgm:t>
        <a:bodyPr/>
        <a:lstStyle/>
        <a:p>
          <a:endParaRPr lang="en-US"/>
        </a:p>
      </dgm:t>
    </dgm:pt>
    <dgm:pt modelId="{0C6F01B1-3204-468E-B7A3-30F0CB49841E}" type="parTrans" cxnId="{4078BD41-6995-4841-B0AC-D443288205F7}">
      <dgm:prSet/>
      <dgm:spPr/>
      <dgm:t>
        <a:bodyPr/>
        <a:lstStyle/>
        <a:p>
          <a:endParaRPr lang="en-US"/>
        </a:p>
      </dgm:t>
    </dgm:pt>
    <dgm:pt modelId="{E60EBEEC-503F-4540-A15B-1087B5E0F9C5}" type="pres">
      <dgm:prSet presAssocID="{D1C11B97-7CA4-4CD8-9AF2-CE7602D80C4F}" presName="Name0" presStyleCnt="0">
        <dgm:presLayoutVars>
          <dgm:dir/>
          <dgm:animLvl val="lvl"/>
          <dgm:resizeHandles val="exact"/>
        </dgm:presLayoutVars>
      </dgm:prSet>
      <dgm:spPr/>
    </dgm:pt>
    <dgm:pt modelId="{C2E13293-F024-48B4-8F64-D91C2CDA887B}" type="pres">
      <dgm:prSet presAssocID="{7A138153-A81C-42F0-97DE-57546799A090}" presName="Name8" presStyleCnt="0"/>
      <dgm:spPr/>
    </dgm:pt>
    <dgm:pt modelId="{2D5E4001-6E77-481E-A6A1-FBF55B91B372}" type="pres">
      <dgm:prSet presAssocID="{7A138153-A81C-42F0-97DE-57546799A090}" presName="level" presStyleLbl="node1" presStyleIdx="0" presStyleCnt="2" custLinFactNeighborX="4299" custLinFactNeighborY="750">
        <dgm:presLayoutVars>
          <dgm:chMax val="1"/>
          <dgm:bulletEnabled val="1"/>
        </dgm:presLayoutVars>
      </dgm:prSet>
      <dgm:spPr/>
    </dgm:pt>
    <dgm:pt modelId="{B1AB65BA-BB6B-43E4-BCE5-EFE48084FDC0}" type="pres">
      <dgm:prSet presAssocID="{7A138153-A81C-42F0-97DE-57546799A09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CC3B896-95AB-4EED-A6F0-2CAED9AFCD5F}" type="pres">
      <dgm:prSet presAssocID="{15A29F02-33EF-4E4F-9345-543B663728A1}" presName="Name8" presStyleCnt="0"/>
      <dgm:spPr/>
    </dgm:pt>
    <dgm:pt modelId="{F4A9BF46-5CB0-439B-B70F-DD811F7F0CAC}" type="pres">
      <dgm:prSet presAssocID="{15A29F02-33EF-4E4F-9345-543B663728A1}" presName="level" presStyleLbl="node1" presStyleIdx="1" presStyleCnt="2">
        <dgm:presLayoutVars>
          <dgm:chMax val="1"/>
          <dgm:bulletEnabled val="1"/>
        </dgm:presLayoutVars>
      </dgm:prSet>
      <dgm:spPr/>
    </dgm:pt>
    <dgm:pt modelId="{C35322F5-3BB6-48A2-970B-204C0B94C7BB}" type="pres">
      <dgm:prSet presAssocID="{15A29F02-33EF-4E4F-9345-543B663728A1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AE370D18-FA67-45AD-AB3F-C4F7A114B4B0}" type="presOf" srcId="{7A138153-A81C-42F0-97DE-57546799A090}" destId="{2D5E4001-6E77-481E-A6A1-FBF55B91B372}" srcOrd="0" destOrd="0" presId="urn:microsoft.com/office/officeart/2005/8/layout/pyramid3"/>
    <dgm:cxn modelId="{4078BD41-6995-4841-B0AC-D443288205F7}" srcId="{D1C11B97-7CA4-4CD8-9AF2-CE7602D80C4F}" destId="{15A29F02-33EF-4E4F-9345-543B663728A1}" srcOrd="1" destOrd="0" parTransId="{0C6F01B1-3204-468E-B7A3-30F0CB49841E}" sibTransId="{4175FA85-276F-4ADA-9BB0-6D681E6CD570}"/>
    <dgm:cxn modelId="{B192C43F-4670-40EB-A796-1C3BBAFA1205}" srcId="{D1C11B97-7CA4-4CD8-9AF2-CE7602D80C4F}" destId="{7A138153-A81C-42F0-97DE-57546799A090}" srcOrd="0" destOrd="0" parTransId="{3FC8B095-CB6F-41BB-81C6-3996649DD0F2}" sibTransId="{6BF964D9-B010-43FB-A936-07CF54BF1432}"/>
    <dgm:cxn modelId="{13EA8B0F-EEE1-401A-BD18-5594C72CB112}" type="presOf" srcId="{15A29F02-33EF-4E4F-9345-543B663728A1}" destId="{C35322F5-3BB6-48A2-970B-204C0B94C7BB}" srcOrd="1" destOrd="0" presId="urn:microsoft.com/office/officeart/2005/8/layout/pyramid3"/>
    <dgm:cxn modelId="{B29DEB76-9704-4457-A0C0-573318944D1C}" type="presOf" srcId="{7A138153-A81C-42F0-97DE-57546799A090}" destId="{B1AB65BA-BB6B-43E4-BCE5-EFE48084FDC0}" srcOrd="1" destOrd="0" presId="urn:microsoft.com/office/officeart/2005/8/layout/pyramid3"/>
    <dgm:cxn modelId="{912FB4B8-9073-4D62-A712-A71C87C56402}" type="presOf" srcId="{D1C11B97-7CA4-4CD8-9AF2-CE7602D80C4F}" destId="{E60EBEEC-503F-4540-A15B-1087B5E0F9C5}" srcOrd="0" destOrd="0" presId="urn:microsoft.com/office/officeart/2005/8/layout/pyramid3"/>
    <dgm:cxn modelId="{9380E54D-CF34-4FC8-B63A-74EAEF23D22A}" type="presOf" srcId="{15A29F02-33EF-4E4F-9345-543B663728A1}" destId="{F4A9BF46-5CB0-439B-B70F-DD811F7F0CAC}" srcOrd="0" destOrd="0" presId="urn:microsoft.com/office/officeart/2005/8/layout/pyramid3"/>
    <dgm:cxn modelId="{6198D8E2-A596-4047-8828-C05748524C57}" type="presParOf" srcId="{E60EBEEC-503F-4540-A15B-1087B5E0F9C5}" destId="{C2E13293-F024-48B4-8F64-D91C2CDA887B}" srcOrd="0" destOrd="0" presId="urn:microsoft.com/office/officeart/2005/8/layout/pyramid3"/>
    <dgm:cxn modelId="{CDEFE0A8-E48B-497A-8907-B2C9FF80FEDD}" type="presParOf" srcId="{C2E13293-F024-48B4-8F64-D91C2CDA887B}" destId="{2D5E4001-6E77-481E-A6A1-FBF55B91B372}" srcOrd="0" destOrd="0" presId="urn:microsoft.com/office/officeart/2005/8/layout/pyramid3"/>
    <dgm:cxn modelId="{2F93FB16-560E-44F5-A5CB-A8D92B8486AC}" type="presParOf" srcId="{C2E13293-F024-48B4-8F64-D91C2CDA887B}" destId="{B1AB65BA-BB6B-43E4-BCE5-EFE48084FDC0}" srcOrd="1" destOrd="0" presId="urn:microsoft.com/office/officeart/2005/8/layout/pyramid3"/>
    <dgm:cxn modelId="{FE8BBC06-0FF6-4AD3-A6A2-F78120DFCC26}" type="presParOf" srcId="{E60EBEEC-503F-4540-A15B-1087B5E0F9C5}" destId="{5CC3B896-95AB-4EED-A6F0-2CAED9AFCD5F}" srcOrd="1" destOrd="0" presId="urn:microsoft.com/office/officeart/2005/8/layout/pyramid3"/>
    <dgm:cxn modelId="{A02A9107-BCB7-4074-AFFB-F7BCDA117512}" type="presParOf" srcId="{5CC3B896-95AB-4EED-A6F0-2CAED9AFCD5F}" destId="{F4A9BF46-5CB0-439B-B70F-DD811F7F0CAC}" srcOrd="0" destOrd="0" presId="urn:microsoft.com/office/officeart/2005/8/layout/pyramid3"/>
    <dgm:cxn modelId="{A766202E-4D1F-4623-BB25-8B358892FDD5}" type="presParOf" srcId="{5CC3B896-95AB-4EED-A6F0-2CAED9AFCD5F}" destId="{C35322F5-3BB6-48A2-970B-204C0B94C7BB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FA4EE4-62E0-4EEC-A792-8DE923A46804}" type="doc">
      <dgm:prSet loTypeId="urn:microsoft.com/office/officeart/2005/8/layout/hierarchy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12ACA2-F1C8-46EB-A9EE-2B70DCF80DBF}">
      <dgm:prSet phldrT="[Text]" custT="1"/>
      <dgm:spPr>
        <a:solidFill>
          <a:srgbClr val="555555"/>
        </a:solidFill>
      </dgm:spPr>
      <dgm:t>
        <a:bodyPr/>
        <a:lstStyle/>
        <a:p>
          <a:pPr algn="ctr"/>
          <a:r>
            <a:rPr lang="en-US" sz="1400" dirty="0"/>
            <a:t>Will the patient have a long length of stay    (&gt; 3 days)?</a:t>
          </a:r>
        </a:p>
      </dgm:t>
    </dgm:pt>
    <dgm:pt modelId="{DEB0CCC0-F1B8-40F4-BDAD-397DBD3358BF}" type="parTrans" cxnId="{6AF56DBB-5562-4CC7-9550-EFF37E17AE40}">
      <dgm:prSet/>
      <dgm:spPr/>
      <dgm:t>
        <a:bodyPr/>
        <a:lstStyle/>
        <a:p>
          <a:endParaRPr lang="en-US"/>
        </a:p>
      </dgm:t>
    </dgm:pt>
    <dgm:pt modelId="{4A488AF2-5B12-4B67-9535-E5B2D931BAB6}" type="sibTrans" cxnId="{6AF56DBB-5562-4CC7-9550-EFF37E17AE40}">
      <dgm:prSet/>
      <dgm:spPr/>
      <dgm:t>
        <a:bodyPr/>
        <a:lstStyle/>
        <a:p>
          <a:endParaRPr lang="en-US"/>
        </a:p>
      </dgm:t>
    </dgm:pt>
    <dgm:pt modelId="{50BCAA93-C23E-47FE-8D27-65A585CB840B}">
      <dgm:prSet phldrT="[Text]" custT="1"/>
      <dgm:spPr>
        <a:solidFill>
          <a:srgbClr val="555555"/>
        </a:solidFill>
      </dgm:spPr>
      <dgm:t>
        <a:bodyPr/>
        <a:lstStyle/>
        <a:p>
          <a:r>
            <a:rPr lang="en-US" sz="1400" dirty="0"/>
            <a:t>Will an adverse event occur?</a:t>
          </a:r>
        </a:p>
      </dgm:t>
    </dgm:pt>
    <dgm:pt modelId="{985E47B4-2692-43F0-8D22-A25960C94879}" type="parTrans" cxnId="{D6CBEF06-EB18-40F5-A115-A31CCD302BF1}">
      <dgm:prSet/>
      <dgm:spPr/>
      <dgm:t>
        <a:bodyPr/>
        <a:lstStyle/>
        <a:p>
          <a:endParaRPr lang="en-US"/>
        </a:p>
      </dgm:t>
    </dgm:pt>
    <dgm:pt modelId="{15532E0B-EBFC-45D7-8FD5-62663B6F347F}" type="sibTrans" cxnId="{D6CBEF06-EB18-40F5-A115-A31CCD302BF1}">
      <dgm:prSet/>
      <dgm:spPr/>
      <dgm:t>
        <a:bodyPr/>
        <a:lstStyle/>
        <a:p>
          <a:endParaRPr lang="en-US"/>
        </a:p>
      </dgm:t>
    </dgm:pt>
    <dgm:pt modelId="{E01E704A-1F8D-41EB-ACF8-79C0E7EA6F99}">
      <dgm:prSet phldrT="[Text]" custT="1"/>
      <dgm:spPr>
        <a:solidFill>
          <a:srgbClr val="555555"/>
        </a:solidFill>
      </dgm:spPr>
      <dgm:t>
        <a:bodyPr/>
        <a:lstStyle/>
        <a:p>
          <a:r>
            <a:rPr lang="en-US" sz="1400" dirty="0"/>
            <a:t>Will the patient have an early readmission   (90-day)?</a:t>
          </a:r>
        </a:p>
      </dgm:t>
    </dgm:pt>
    <dgm:pt modelId="{2757510D-8290-4312-9102-E798BC3610E9}" type="parTrans" cxnId="{959F2E68-A289-4666-8729-0A9B598ED820}">
      <dgm:prSet/>
      <dgm:spPr/>
      <dgm:t>
        <a:bodyPr/>
        <a:lstStyle/>
        <a:p>
          <a:endParaRPr lang="en-US"/>
        </a:p>
      </dgm:t>
    </dgm:pt>
    <dgm:pt modelId="{273B8667-1CFE-4C2F-85DD-5780B122B2E7}" type="sibTrans" cxnId="{959F2E68-A289-4666-8729-0A9B598ED820}">
      <dgm:prSet/>
      <dgm:spPr/>
      <dgm:t>
        <a:bodyPr/>
        <a:lstStyle/>
        <a:p>
          <a:endParaRPr lang="en-US"/>
        </a:p>
      </dgm:t>
    </dgm:pt>
    <dgm:pt modelId="{6579C5D0-4F77-4AF8-B689-15917058FAFF}">
      <dgm:prSet phldrT="[Text]" custT="1"/>
      <dgm:spPr>
        <a:solidFill>
          <a:srgbClr val="555555"/>
        </a:solidFill>
      </dgm:spPr>
      <dgm:t>
        <a:bodyPr/>
        <a:lstStyle/>
        <a:p>
          <a:r>
            <a:rPr lang="en-US" sz="1400" dirty="0"/>
            <a:t>Will the patient have a poor outcome score?</a:t>
          </a:r>
        </a:p>
      </dgm:t>
    </dgm:pt>
    <dgm:pt modelId="{87D9C481-24DD-4196-947A-C3B2A1215D43}" type="parTrans" cxnId="{1897F393-70BA-4833-BD4F-00044122B06B}">
      <dgm:prSet/>
      <dgm:spPr/>
      <dgm:t>
        <a:bodyPr/>
        <a:lstStyle/>
        <a:p>
          <a:endParaRPr lang="en-US"/>
        </a:p>
      </dgm:t>
    </dgm:pt>
    <dgm:pt modelId="{6FC673E5-DEAD-42B4-A60E-1CBEB93E2FC2}" type="sibTrans" cxnId="{1897F393-70BA-4833-BD4F-00044122B06B}">
      <dgm:prSet/>
      <dgm:spPr/>
      <dgm:t>
        <a:bodyPr/>
        <a:lstStyle/>
        <a:p>
          <a:endParaRPr lang="en-US"/>
        </a:p>
      </dgm:t>
    </dgm:pt>
    <dgm:pt modelId="{2B78A33D-62E0-428B-B7D6-87C660B9A739}" type="pres">
      <dgm:prSet presAssocID="{2FFA4EE4-62E0-4EEC-A792-8DE923A4680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19A4681-DA48-4AB1-920C-93A3ABF9FF2B}" type="pres">
      <dgm:prSet presAssocID="{A512ACA2-F1C8-46EB-A9EE-2B70DCF80DBF}" presName="root" presStyleCnt="0"/>
      <dgm:spPr/>
    </dgm:pt>
    <dgm:pt modelId="{DD7A0A12-7391-469A-A00E-07720E77EC78}" type="pres">
      <dgm:prSet presAssocID="{A512ACA2-F1C8-46EB-A9EE-2B70DCF80DBF}" presName="rootComposite" presStyleCnt="0"/>
      <dgm:spPr/>
    </dgm:pt>
    <dgm:pt modelId="{F191D45D-D9CA-4D0B-9890-DCA15F45056E}" type="pres">
      <dgm:prSet presAssocID="{A512ACA2-F1C8-46EB-A9EE-2B70DCF80DBF}" presName="rootText" presStyleLbl="node1" presStyleIdx="0" presStyleCnt="4" custScaleY="178190" custLinFactNeighborX="87" custLinFactNeighborY="52797"/>
      <dgm:spPr/>
    </dgm:pt>
    <dgm:pt modelId="{F5C0375C-E340-4ED2-9384-F58E08372E2D}" type="pres">
      <dgm:prSet presAssocID="{A512ACA2-F1C8-46EB-A9EE-2B70DCF80DBF}" presName="rootConnector" presStyleLbl="node1" presStyleIdx="0" presStyleCnt="4"/>
      <dgm:spPr/>
    </dgm:pt>
    <dgm:pt modelId="{07F54A68-B872-4905-A926-0EEC8F23F470}" type="pres">
      <dgm:prSet presAssocID="{A512ACA2-F1C8-46EB-A9EE-2B70DCF80DBF}" presName="childShape" presStyleCnt="0"/>
      <dgm:spPr/>
    </dgm:pt>
    <dgm:pt modelId="{D61B1FE5-9CE3-4340-8291-5476528999BA}" type="pres">
      <dgm:prSet presAssocID="{50BCAA93-C23E-47FE-8D27-65A585CB840B}" presName="root" presStyleCnt="0"/>
      <dgm:spPr/>
    </dgm:pt>
    <dgm:pt modelId="{61D66E49-D2B6-46AB-8050-9C0B09457D23}" type="pres">
      <dgm:prSet presAssocID="{50BCAA93-C23E-47FE-8D27-65A585CB840B}" presName="rootComposite" presStyleCnt="0"/>
      <dgm:spPr/>
    </dgm:pt>
    <dgm:pt modelId="{335510FE-C66B-4AA3-B5A8-0C1262BF5E56}" type="pres">
      <dgm:prSet presAssocID="{50BCAA93-C23E-47FE-8D27-65A585CB840B}" presName="rootText" presStyleLbl="node1" presStyleIdx="1" presStyleCnt="4" custScaleY="178190" custLinFactNeighborX="87" custLinFactNeighborY="52797"/>
      <dgm:spPr/>
    </dgm:pt>
    <dgm:pt modelId="{B8C1AB31-B2B5-40B2-B307-18EFB0AEA080}" type="pres">
      <dgm:prSet presAssocID="{50BCAA93-C23E-47FE-8D27-65A585CB840B}" presName="rootConnector" presStyleLbl="node1" presStyleIdx="1" presStyleCnt="4"/>
      <dgm:spPr/>
    </dgm:pt>
    <dgm:pt modelId="{60DB373E-0CC4-49C7-A86B-E6E2167D37CB}" type="pres">
      <dgm:prSet presAssocID="{50BCAA93-C23E-47FE-8D27-65A585CB840B}" presName="childShape" presStyleCnt="0"/>
      <dgm:spPr/>
    </dgm:pt>
    <dgm:pt modelId="{5E260020-6641-4B3E-81AE-FA7FBFB81C86}" type="pres">
      <dgm:prSet presAssocID="{E01E704A-1F8D-41EB-ACF8-79C0E7EA6F99}" presName="root" presStyleCnt="0"/>
      <dgm:spPr/>
    </dgm:pt>
    <dgm:pt modelId="{29D0DA68-5C44-4CEF-8F67-73E2DD146C7B}" type="pres">
      <dgm:prSet presAssocID="{E01E704A-1F8D-41EB-ACF8-79C0E7EA6F99}" presName="rootComposite" presStyleCnt="0"/>
      <dgm:spPr/>
    </dgm:pt>
    <dgm:pt modelId="{CE31B625-000A-49A8-8052-EECDBB6D3323}" type="pres">
      <dgm:prSet presAssocID="{E01E704A-1F8D-41EB-ACF8-79C0E7EA6F99}" presName="rootText" presStyleLbl="node1" presStyleIdx="2" presStyleCnt="4" custScaleY="178190" custLinFactNeighborX="87" custLinFactNeighborY="52797"/>
      <dgm:spPr/>
    </dgm:pt>
    <dgm:pt modelId="{E294F85E-B20D-49E7-AF3E-29480603A76A}" type="pres">
      <dgm:prSet presAssocID="{E01E704A-1F8D-41EB-ACF8-79C0E7EA6F99}" presName="rootConnector" presStyleLbl="node1" presStyleIdx="2" presStyleCnt="4"/>
      <dgm:spPr/>
    </dgm:pt>
    <dgm:pt modelId="{20EA3D15-931E-45D3-A435-514202B3070F}" type="pres">
      <dgm:prSet presAssocID="{E01E704A-1F8D-41EB-ACF8-79C0E7EA6F99}" presName="childShape" presStyleCnt="0"/>
      <dgm:spPr/>
    </dgm:pt>
    <dgm:pt modelId="{A2FA2684-9E46-4DB2-AB61-FBCE649BA033}" type="pres">
      <dgm:prSet presAssocID="{6579C5D0-4F77-4AF8-B689-15917058FAFF}" presName="root" presStyleCnt="0"/>
      <dgm:spPr/>
    </dgm:pt>
    <dgm:pt modelId="{84CDC02F-2319-4608-AAD6-4380E8E88135}" type="pres">
      <dgm:prSet presAssocID="{6579C5D0-4F77-4AF8-B689-15917058FAFF}" presName="rootComposite" presStyleCnt="0"/>
      <dgm:spPr/>
    </dgm:pt>
    <dgm:pt modelId="{22D4C384-5DEF-4264-953D-CD38688194F3}" type="pres">
      <dgm:prSet presAssocID="{6579C5D0-4F77-4AF8-B689-15917058FAFF}" presName="rootText" presStyleLbl="node1" presStyleIdx="3" presStyleCnt="4" custScaleY="178190" custLinFactNeighborX="87" custLinFactNeighborY="52797"/>
      <dgm:spPr/>
    </dgm:pt>
    <dgm:pt modelId="{1404010C-7C81-41B0-BB9E-93B2085CB267}" type="pres">
      <dgm:prSet presAssocID="{6579C5D0-4F77-4AF8-B689-15917058FAFF}" presName="rootConnector" presStyleLbl="node1" presStyleIdx="3" presStyleCnt="4"/>
      <dgm:spPr/>
    </dgm:pt>
    <dgm:pt modelId="{04CDD9B5-8694-4CD9-B6DB-2B41605090C9}" type="pres">
      <dgm:prSet presAssocID="{6579C5D0-4F77-4AF8-B689-15917058FAFF}" presName="childShape" presStyleCnt="0"/>
      <dgm:spPr/>
    </dgm:pt>
  </dgm:ptLst>
  <dgm:cxnLst>
    <dgm:cxn modelId="{D6CBEF06-EB18-40F5-A115-A31CCD302BF1}" srcId="{2FFA4EE4-62E0-4EEC-A792-8DE923A46804}" destId="{50BCAA93-C23E-47FE-8D27-65A585CB840B}" srcOrd="1" destOrd="0" parTransId="{985E47B4-2692-43F0-8D22-A25960C94879}" sibTransId="{15532E0B-EBFC-45D7-8FD5-62663B6F347F}"/>
    <dgm:cxn modelId="{B70188E8-64A2-4FE2-9617-777452273D6C}" type="presOf" srcId="{2FFA4EE4-62E0-4EEC-A792-8DE923A46804}" destId="{2B78A33D-62E0-428B-B7D6-87C660B9A739}" srcOrd="0" destOrd="0" presId="urn:microsoft.com/office/officeart/2005/8/layout/hierarchy3"/>
    <dgm:cxn modelId="{528E11AB-EB78-480A-AC15-3DA16879F925}" type="presOf" srcId="{50BCAA93-C23E-47FE-8D27-65A585CB840B}" destId="{335510FE-C66B-4AA3-B5A8-0C1262BF5E56}" srcOrd="0" destOrd="0" presId="urn:microsoft.com/office/officeart/2005/8/layout/hierarchy3"/>
    <dgm:cxn modelId="{3E1FAE59-5E04-4CB3-BDED-EE756169AEE5}" type="presOf" srcId="{50BCAA93-C23E-47FE-8D27-65A585CB840B}" destId="{B8C1AB31-B2B5-40B2-B307-18EFB0AEA080}" srcOrd="1" destOrd="0" presId="urn:microsoft.com/office/officeart/2005/8/layout/hierarchy3"/>
    <dgm:cxn modelId="{959F2E68-A289-4666-8729-0A9B598ED820}" srcId="{2FFA4EE4-62E0-4EEC-A792-8DE923A46804}" destId="{E01E704A-1F8D-41EB-ACF8-79C0E7EA6F99}" srcOrd="2" destOrd="0" parTransId="{2757510D-8290-4312-9102-E798BC3610E9}" sibTransId="{273B8667-1CFE-4C2F-85DD-5780B122B2E7}"/>
    <dgm:cxn modelId="{6AF56DBB-5562-4CC7-9550-EFF37E17AE40}" srcId="{2FFA4EE4-62E0-4EEC-A792-8DE923A46804}" destId="{A512ACA2-F1C8-46EB-A9EE-2B70DCF80DBF}" srcOrd="0" destOrd="0" parTransId="{DEB0CCC0-F1B8-40F4-BDAD-397DBD3358BF}" sibTransId="{4A488AF2-5B12-4B67-9535-E5B2D931BAB6}"/>
    <dgm:cxn modelId="{53CABF59-4C02-4AA5-A1EA-ECBEC4E5B045}" type="presOf" srcId="{A512ACA2-F1C8-46EB-A9EE-2B70DCF80DBF}" destId="{F5C0375C-E340-4ED2-9384-F58E08372E2D}" srcOrd="1" destOrd="0" presId="urn:microsoft.com/office/officeart/2005/8/layout/hierarchy3"/>
    <dgm:cxn modelId="{B9532CBC-767E-4B33-B68C-944A1797933C}" type="presOf" srcId="{A512ACA2-F1C8-46EB-A9EE-2B70DCF80DBF}" destId="{F191D45D-D9CA-4D0B-9890-DCA15F45056E}" srcOrd="0" destOrd="0" presId="urn:microsoft.com/office/officeart/2005/8/layout/hierarchy3"/>
    <dgm:cxn modelId="{8354EF0E-C03E-40CF-A3B4-2291ADAC41B5}" type="presOf" srcId="{E01E704A-1F8D-41EB-ACF8-79C0E7EA6F99}" destId="{CE31B625-000A-49A8-8052-EECDBB6D3323}" srcOrd="0" destOrd="0" presId="urn:microsoft.com/office/officeart/2005/8/layout/hierarchy3"/>
    <dgm:cxn modelId="{2F3E630B-FDAD-4A02-BACE-F5246DA8BDB5}" type="presOf" srcId="{6579C5D0-4F77-4AF8-B689-15917058FAFF}" destId="{1404010C-7C81-41B0-BB9E-93B2085CB267}" srcOrd="1" destOrd="0" presId="urn:microsoft.com/office/officeart/2005/8/layout/hierarchy3"/>
    <dgm:cxn modelId="{4E93439C-37FE-4425-9464-30074D128269}" type="presOf" srcId="{E01E704A-1F8D-41EB-ACF8-79C0E7EA6F99}" destId="{E294F85E-B20D-49E7-AF3E-29480603A76A}" srcOrd="1" destOrd="0" presId="urn:microsoft.com/office/officeart/2005/8/layout/hierarchy3"/>
    <dgm:cxn modelId="{1897F393-70BA-4833-BD4F-00044122B06B}" srcId="{2FFA4EE4-62E0-4EEC-A792-8DE923A46804}" destId="{6579C5D0-4F77-4AF8-B689-15917058FAFF}" srcOrd="3" destOrd="0" parTransId="{87D9C481-24DD-4196-947A-C3B2A1215D43}" sibTransId="{6FC673E5-DEAD-42B4-A60E-1CBEB93E2FC2}"/>
    <dgm:cxn modelId="{414644C9-2CF3-4969-B60F-06B62F59BBBC}" type="presOf" srcId="{6579C5D0-4F77-4AF8-B689-15917058FAFF}" destId="{22D4C384-5DEF-4264-953D-CD38688194F3}" srcOrd="0" destOrd="0" presId="urn:microsoft.com/office/officeart/2005/8/layout/hierarchy3"/>
    <dgm:cxn modelId="{E81F6ECD-0F16-40A3-BC3D-2545A16A42A6}" type="presParOf" srcId="{2B78A33D-62E0-428B-B7D6-87C660B9A739}" destId="{019A4681-DA48-4AB1-920C-93A3ABF9FF2B}" srcOrd="0" destOrd="0" presId="urn:microsoft.com/office/officeart/2005/8/layout/hierarchy3"/>
    <dgm:cxn modelId="{71CFB2D7-D73A-4D20-B2FD-8B1268510F6D}" type="presParOf" srcId="{019A4681-DA48-4AB1-920C-93A3ABF9FF2B}" destId="{DD7A0A12-7391-469A-A00E-07720E77EC78}" srcOrd="0" destOrd="0" presId="urn:microsoft.com/office/officeart/2005/8/layout/hierarchy3"/>
    <dgm:cxn modelId="{CFE85111-298D-4FDD-8F26-760F6D0A1307}" type="presParOf" srcId="{DD7A0A12-7391-469A-A00E-07720E77EC78}" destId="{F191D45D-D9CA-4D0B-9890-DCA15F45056E}" srcOrd="0" destOrd="0" presId="urn:microsoft.com/office/officeart/2005/8/layout/hierarchy3"/>
    <dgm:cxn modelId="{914132D1-38F6-4182-89A5-E874C9E36F03}" type="presParOf" srcId="{DD7A0A12-7391-469A-A00E-07720E77EC78}" destId="{F5C0375C-E340-4ED2-9384-F58E08372E2D}" srcOrd="1" destOrd="0" presId="urn:microsoft.com/office/officeart/2005/8/layout/hierarchy3"/>
    <dgm:cxn modelId="{331AE23F-037E-4835-9AD9-4E85B3A1CE8F}" type="presParOf" srcId="{019A4681-DA48-4AB1-920C-93A3ABF9FF2B}" destId="{07F54A68-B872-4905-A926-0EEC8F23F470}" srcOrd="1" destOrd="0" presId="urn:microsoft.com/office/officeart/2005/8/layout/hierarchy3"/>
    <dgm:cxn modelId="{7DF7793F-2720-4B29-A1E1-8839D25EB847}" type="presParOf" srcId="{2B78A33D-62E0-428B-B7D6-87C660B9A739}" destId="{D61B1FE5-9CE3-4340-8291-5476528999BA}" srcOrd="1" destOrd="0" presId="urn:microsoft.com/office/officeart/2005/8/layout/hierarchy3"/>
    <dgm:cxn modelId="{135F5171-93B3-43C8-8A12-C492A429433F}" type="presParOf" srcId="{D61B1FE5-9CE3-4340-8291-5476528999BA}" destId="{61D66E49-D2B6-46AB-8050-9C0B09457D23}" srcOrd="0" destOrd="0" presId="urn:microsoft.com/office/officeart/2005/8/layout/hierarchy3"/>
    <dgm:cxn modelId="{1DD74456-3000-4A52-8EDE-1FE265F583E2}" type="presParOf" srcId="{61D66E49-D2B6-46AB-8050-9C0B09457D23}" destId="{335510FE-C66B-4AA3-B5A8-0C1262BF5E56}" srcOrd="0" destOrd="0" presId="urn:microsoft.com/office/officeart/2005/8/layout/hierarchy3"/>
    <dgm:cxn modelId="{2D870AE2-7A8A-46BF-AA1F-547D3A9ACA06}" type="presParOf" srcId="{61D66E49-D2B6-46AB-8050-9C0B09457D23}" destId="{B8C1AB31-B2B5-40B2-B307-18EFB0AEA080}" srcOrd="1" destOrd="0" presId="urn:microsoft.com/office/officeart/2005/8/layout/hierarchy3"/>
    <dgm:cxn modelId="{E89F2877-082D-4E07-8880-6E98FFDAC54F}" type="presParOf" srcId="{D61B1FE5-9CE3-4340-8291-5476528999BA}" destId="{60DB373E-0CC4-49C7-A86B-E6E2167D37CB}" srcOrd="1" destOrd="0" presId="urn:microsoft.com/office/officeart/2005/8/layout/hierarchy3"/>
    <dgm:cxn modelId="{EB61C9E1-BBBA-46B2-A1A4-546B0FE418C3}" type="presParOf" srcId="{2B78A33D-62E0-428B-B7D6-87C660B9A739}" destId="{5E260020-6641-4B3E-81AE-FA7FBFB81C86}" srcOrd="2" destOrd="0" presId="urn:microsoft.com/office/officeart/2005/8/layout/hierarchy3"/>
    <dgm:cxn modelId="{FABC74B1-2441-49B5-B514-6313A1114C46}" type="presParOf" srcId="{5E260020-6641-4B3E-81AE-FA7FBFB81C86}" destId="{29D0DA68-5C44-4CEF-8F67-73E2DD146C7B}" srcOrd="0" destOrd="0" presId="urn:microsoft.com/office/officeart/2005/8/layout/hierarchy3"/>
    <dgm:cxn modelId="{A184BC2D-7DA7-4B0D-B009-472D4926B4C5}" type="presParOf" srcId="{29D0DA68-5C44-4CEF-8F67-73E2DD146C7B}" destId="{CE31B625-000A-49A8-8052-EECDBB6D3323}" srcOrd="0" destOrd="0" presId="urn:microsoft.com/office/officeart/2005/8/layout/hierarchy3"/>
    <dgm:cxn modelId="{5C5B48F1-000D-4EA4-91B1-40430E8DAFC4}" type="presParOf" srcId="{29D0DA68-5C44-4CEF-8F67-73E2DD146C7B}" destId="{E294F85E-B20D-49E7-AF3E-29480603A76A}" srcOrd="1" destOrd="0" presId="urn:microsoft.com/office/officeart/2005/8/layout/hierarchy3"/>
    <dgm:cxn modelId="{92D0F024-A917-46FA-94CB-FE470D70EAF9}" type="presParOf" srcId="{5E260020-6641-4B3E-81AE-FA7FBFB81C86}" destId="{20EA3D15-931E-45D3-A435-514202B3070F}" srcOrd="1" destOrd="0" presId="urn:microsoft.com/office/officeart/2005/8/layout/hierarchy3"/>
    <dgm:cxn modelId="{0A9FEBA7-1F21-4980-9C2C-A66B1FA73C57}" type="presParOf" srcId="{2B78A33D-62E0-428B-B7D6-87C660B9A739}" destId="{A2FA2684-9E46-4DB2-AB61-FBCE649BA033}" srcOrd="3" destOrd="0" presId="urn:microsoft.com/office/officeart/2005/8/layout/hierarchy3"/>
    <dgm:cxn modelId="{5636155C-AEA6-4896-A934-0A09EA886467}" type="presParOf" srcId="{A2FA2684-9E46-4DB2-AB61-FBCE649BA033}" destId="{84CDC02F-2319-4608-AAD6-4380E8E88135}" srcOrd="0" destOrd="0" presId="urn:microsoft.com/office/officeart/2005/8/layout/hierarchy3"/>
    <dgm:cxn modelId="{1001EAD0-1AC9-4886-B389-EBAA7B993A69}" type="presParOf" srcId="{84CDC02F-2319-4608-AAD6-4380E8E88135}" destId="{22D4C384-5DEF-4264-953D-CD38688194F3}" srcOrd="0" destOrd="0" presId="urn:microsoft.com/office/officeart/2005/8/layout/hierarchy3"/>
    <dgm:cxn modelId="{3CD59927-4E43-4E9E-AE16-0150BF81E757}" type="presParOf" srcId="{84CDC02F-2319-4608-AAD6-4380E8E88135}" destId="{1404010C-7C81-41B0-BB9E-93B2085CB267}" srcOrd="1" destOrd="0" presId="urn:microsoft.com/office/officeart/2005/8/layout/hierarchy3"/>
    <dgm:cxn modelId="{6A8DF05F-68BC-465C-A27D-B3D56D7B2965}" type="presParOf" srcId="{A2FA2684-9E46-4DB2-AB61-FBCE649BA033}" destId="{04CDD9B5-8694-4CD9-B6DB-2B41605090C9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44E8524-A681-4FD8-9E04-75D6FC21F10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746ADA-829A-4CD5-A313-8FB1C37FA78D}">
      <dgm:prSet phldrT="[Text]"/>
      <dgm:spPr>
        <a:solidFill>
          <a:srgbClr val="555555"/>
        </a:solidFill>
        <a:ln>
          <a:solidFill>
            <a:srgbClr val="555555"/>
          </a:solidFill>
        </a:ln>
      </dgm:spPr>
      <dgm:t>
        <a:bodyPr/>
        <a:lstStyle/>
        <a:p>
          <a:r>
            <a:rPr lang="en-US" dirty="0"/>
            <a:t>Demographic characteristics</a:t>
          </a:r>
        </a:p>
      </dgm:t>
    </dgm:pt>
    <dgm:pt modelId="{F813067A-F12A-4D4C-A8FD-DFFFAC59560A}" type="parTrans" cxnId="{FB091BF3-EBB0-4938-BE54-093BE0CB3039}">
      <dgm:prSet/>
      <dgm:spPr/>
      <dgm:t>
        <a:bodyPr/>
        <a:lstStyle/>
        <a:p>
          <a:endParaRPr lang="en-US"/>
        </a:p>
      </dgm:t>
    </dgm:pt>
    <dgm:pt modelId="{5B0843B5-AC71-4CFE-9EFE-BFAECA68F2ED}" type="sibTrans" cxnId="{FB091BF3-EBB0-4938-BE54-093BE0CB3039}">
      <dgm:prSet/>
      <dgm:spPr/>
      <dgm:t>
        <a:bodyPr/>
        <a:lstStyle/>
        <a:p>
          <a:endParaRPr lang="en-US"/>
        </a:p>
      </dgm:t>
    </dgm:pt>
    <dgm:pt modelId="{E3F1D1A1-2667-4CA0-A047-885BD73869C8}">
      <dgm:prSet phldrT="[Text]"/>
      <dgm:spPr>
        <a:solidFill>
          <a:srgbClr val="C0C0C0">
            <a:alpha val="90000"/>
          </a:srgbClr>
        </a:solidFill>
        <a:ln>
          <a:solidFill>
            <a:srgbClr val="C0C0C0">
              <a:alpha val="90000"/>
            </a:srgbClr>
          </a:solidFill>
        </a:ln>
      </dgm:spPr>
      <dgm:t>
        <a:bodyPr/>
        <a:lstStyle/>
        <a:p>
          <a:pPr>
            <a:lnSpc>
              <a:spcPct val="114000"/>
            </a:lnSpc>
            <a:spcAft>
              <a:spcPts val="0"/>
            </a:spcAft>
          </a:pPr>
          <a:r>
            <a:rPr lang="en-US" dirty="0"/>
            <a:t>Age</a:t>
          </a:r>
        </a:p>
      </dgm:t>
    </dgm:pt>
    <dgm:pt modelId="{5A7C711B-927D-41A4-BE29-4B87A57EB9E2}" type="parTrans" cxnId="{FB7931CF-5DEB-4448-9EFB-2FB96D845C40}">
      <dgm:prSet/>
      <dgm:spPr/>
      <dgm:t>
        <a:bodyPr/>
        <a:lstStyle/>
        <a:p>
          <a:endParaRPr lang="en-US"/>
        </a:p>
      </dgm:t>
    </dgm:pt>
    <dgm:pt modelId="{AE5674A3-EEE7-4646-9222-FF75F68A4474}" type="sibTrans" cxnId="{FB7931CF-5DEB-4448-9EFB-2FB96D845C40}">
      <dgm:prSet/>
      <dgm:spPr/>
      <dgm:t>
        <a:bodyPr/>
        <a:lstStyle/>
        <a:p>
          <a:endParaRPr lang="en-US"/>
        </a:p>
      </dgm:t>
    </dgm:pt>
    <dgm:pt modelId="{FB3970CC-3764-4CF8-A9F1-C81E8545C3EF}">
      <dgm:prSet phldrT="[Text]"/>
      <dgm:spPr>
        <a:solidFill>
          <a:srgbClr val="555555"/>
        </a:solidFill>
        <a:ln>
          <a:solidFill>
            <a:srgbClr val="555555"/>
          </a:solidFill>
        </a:ln>
      </dgm:spPr>
      <dgm:t>
        <a:bodyPr/>
        <a:lstStyle/>
        <a:p>
          <a:r>
            <a:rPr lang="en-US" dirty="0"/>
            <a:t>Clinical characteristics</a:t>
          </a:r>
        </a:p>
      </dgm:t>
    </dgm:pt>
    <dgm:pt modelId="{E4097C8C-404A-482E-AD8D-A9B192068190}" type="parTrans" cxnId="{F7A0DAD9-C909-46F9-A3E0-7E25EBDFF38F}">
      <dgm:prSet/>
      <dgm:spPr/>
      <dgm:t>
        <a:bodyPr/>
        <a:lstStyle/>
        <a:p>
          <a:endParaRPr lang="en-US"/>
        </a:p>
      </dgm:t>
    </dgm:pt>
    <dgm:pt modelId="{EAC566C1-5940-4878-82B6-BD6B4C65BA6B}" type="sibTrans" cxnId="{F7A0DAD9-C909-46F9-A3E0-7E25EBDFF38F}">
      <dgm:prSet/>
      <dgm:spPr/>
      <dgm:t>
        <a:bodyPr/>
        <a:lstStyle/>
        <a:p>
          <a:endParaRPr lang="en-US"/>
        </a:p>
      </dgm:t>
    </dgm:pt>
    <dgm:pt modelId="{7D2B172A-5CF0-4D82-9CB9-D834B52CB646}">
      <dgm:prSet phldrT="[Text]"/>
      <dgm:spPr>
        <a:solidFill>
          <a:srgbClr val="C0C0C0">
            <a:alpha val="90000"/>
          </a:srgbClr>
        </a:solidFill>
        <a:ln>
          <a:solidFill>
            <a:srgbClr val="C0C0C0">
              <a:alpha val="90000"/>
            </a:srgbClr>
          </a:solidFill>
        </a:ln>
      </dgm:spPr>
      <dgm:t>
        <a:bodyPr/>
        <a:lstStyle/>
        <a:p>
          <a:pPr>
            <a:lnSpc>
              <a:spcPct val="114000"/>
            </a:lnSpc>
            <a:spcAft>
              <a:spcPts val="0"/>
            </a:spcAft>
          </a:pPr>
          <a:r>
            <a:rPr lang="en-US" dirty="0"/>
            <a:t>BMI</a:t>
          </a:r>
        </a:p>
      </dgm:t>
    </dgm:pt>
    <dgm:pt modelId="{767F6554-483D-45CF-8E6E-3784C814C1C5}" type="parTrans" cxnId="{D9D7CE35-22E2-4EFD-BF08-A5674A58FB0D}">
      <dgm:prSet/>
      <dgm:spPr/>
      <dgm:t>
        <a:bodyPr/>
        <a:lstStyle/>
        <a:p>
          <a:endParaRPr lang="en-US"/>
        </a:p>
      </dgm:t>
    </dgm:pt>
    <dgm:pt modelId="{A4B10140-E55C-4FF7-8418-E75A33295D76}" type="sibTrans" cxnId="{D9D7CE35-22E2-4EFD-BF08-A5674A58FB0D}">
      <dgm:prSet/>
      <dgm:spPr/>
      <dgm:t>
        <a:bodyPr/>
        <a:lstStyle/>
        <a:p>
          <a:endParaRPr lang="en-US"/>
        </a:p>
      </dgm:t>
    </dgm:pt>
    <dgm:pt modelId="{79E7FDC2-4B61-4ABE-A4EE-A36A171A6CB9}">
      <dgm:prSet phldrT="[Text]"/>
      <dgm:spPr>
        <a:solidFill>
          <a:srgbClr val="555555"/>
        </a:solidFill>
        <a:ln>
          <a:solidFill>
            <a:srgbClr val="555555"/>
          </a:solidFill>
        </a:ln>
      </dgm:spPr>
      <dgm:t>
        <a:bodyPr/>
        <a:lstStyle/>
        <a:p>
          <a:r>
            <a:rPr lang="en-US" dirty="0"/>
            <a:t>Surgical parameters</a:t>
          </a:r>
        </a:p>
      </dgm:t>
    </dgm:pt>
    <dgm:pt modelId="{3EE59B7D-1FA2-454F-B7CD-9A6910A65A6C}" type="parTrans" cxnId="{BA39CF49-9F10-447C-A573-45B46C9B9289}">
      <dgm:prSet/>
      <dgm:spPr/>
      <dgm:t>
        <a:bodyPr/>
        <a:lstStyle/>
        <a:p>
          <a:endParaRPr lang="en-US"/>
        </a:p>
      </dgm:t>
    </dgm:pt>
    <dgm:pt modelId="{472E2FCD-087E-4A94-B3DD-81665BAD428F}" type="sibTrans" cxnId="{BA39CF49-9F10-447C-A573-45B46C9B9289}">
      <dgm:prSet/>
      <dgm:spPr/>
      <dgm:t>
        <a:bodyPr/>
        <a:lstStyle/>
        <a:p>
          <a:endParaRPr lang="en-US"/>
        </a:p>
      </dgm:t>
    </dgm:pt>
    <dgm:pt modelId="{A1732D50-589F-4622-8052-DA8340CA305F}">
      <dgm:prSet phldrT="[Text]"/>
      <dgm:spPr>
        <a:solidFill>
          <a:srgbClr val="C0C0C0">
            <a:alpha val="90000"/>
          </a:srgbClr>
        </a:solidFill>
        <a:ln>
          <a:solidFill>
            <a:srgbClr val="C0C0C0">
              <a:alpha val="90000"/>
            </a:srgbClr>
          </a:solidFill>
        </a:ln>
      </dgm:spPr>
      <dgm:t>
        <a:bodyPr/>
        <a:lstStyle/>
        <a:p>
          <a:pPr>
            <a:lnSpc>
              <a:spcPct val="114000"/>
            </a:lnSpc>
            <a:spcAft>
              <a:spcPts val="0"/>
            </a:spcAft>
          </a:pPr>
          <a:r>
            <a:rPr lang="en-US" dirty="0"/>
            <a:t>Device implanted</a:t>
          </a:r>
        </a:p>
      </dgm:t>
    </dgm:pt>
    <dgm:pt modelId="{4ACC2E11-E95B-4DF0-938D-3697F62D3032}" type="parTrans" cxnId="{EE589A93-9E9E-4F98-95FC-610B831671D0}">
      <dgm:prSet/>
      <dgm:spPr/>
      <dgm:t>
        <a:bodyPr/>
        <a:lstStyle/>
        <a:p>
          <a:endParaRPr lang="en-US"/>
        </a:p>
      </dgm:t>
    </dgm:pt>
    <dgm:pt modelId="{D8E4FEF3-C611-42FD-A8D8-7ADF3F1F0613}" type="sibTrans" cxnId="{EE589A93-9E9E-4F98-95FC-610B831671D0}">
      <dgm:prSet/>
      <dgm:spPr/>
      <dgm:t>
        <a:bodyPr/>
        <a:lstStyle/>
        <a:p>
          <a:endParaRPr lang="en-US"/>
        </a:p>
      </dgm:t>
    </dgm:pt>
    <dgm:pt modelId="{2E03339B-48DC-4A51-A06E-0C28A3930E5A}">
      <dgm:prSet phldrT="[Text]"/>
      <dgm:spPr>
        <a:solidFill>
          <a:srgbClr val="555555"/>
        </a:solidFill>
        <a:ln>
          <a:solidFill>
            <a:srgbClr val="555555"/>
          </a:solidFill>
        </a:ln>
      </dgm:spPr>
      <dgm:t>
        <a:bodyPr/>
        <a:lstStyle/>
        <a:p>
          <a:r>
            <a:rPr lang="en-US" dirty="0"/>
            <a:t>Pre-op baseline</a:t>
          </a:r>
        </a:p>
      </dgm:t>
    </dgm:pt>
    <dgm:pt modelId="{D3EE4BAE-753B-43FD-8C02-154D4425EFAA}" type="parTrans" cxnId="{227AB5EC-3F84-4E68-8EA9-0CBC2A0084A8}">
      <dgm:prSet/>
      <dgm:spPr/>
      <dgm:t>
        <a:bodyPr/>
        <a:lstStyle/>
        <a:p>
          <a:endParaRPr lang="en-US"/>
        </a:p>
      </dgm:t>
    </dgm:pt>
    <dgm:pt modelId="{0DE32932-0087-43F9-9D02-69196F555D8B}" type="sibTrans" cxnId="{227AB5EC-3F84-4E68-8EA9-0CBC2A0084A8}">
      <dgm:prSet/>
      <dgm:spPr/>
      <dgm:t>
        <a:bodyPr/>
        <a:lstStyle/>
        <a:p>
          <a:endParaRPr lang="en-US"/>
        </a:p>
      </dgm:t>
    </dgm:pt>
    <dgm:pt modelId="{C11CF035-2821-4385-800C-BF23112966F2}">
      <dgm:prSet phldrT="[Text]"/>
      <dgm:spPr>
        <a:solidFill>
          <a:srgbClr val="555555"/>
        </a:solidFill>
        <a:ln>
          <a:solidFill>
            <a:srgbClr val="555555"/>
          </a:solidFill>
        </a:ln>
      </dgm:spPr>
      <dgm:t>
        <a:bodyPr/>
        <a:lstStyle/>
        <a:p>
          <a:r>
            <a:rPr lang="en-US" dirty="0"/>
            <a:t>X-ray data</a:t>
          </a:r>
        </a:p>
      </dgm:t>
    </dgm:pt>
    <dgm:pt modelId="{01963980-A222-4670-9406-2A0C71E5CB6F}" type="parTrans" cxnId="{07518841-79F0-439A-84D3-E84FB83969B4}">
      <dgm:prSet/>
      <dgm:spPr/>
      <dgm:t>
        <a:bodyPr/>
        <a:lstStyle/>
        <a:p>
          <a:endParaRPr lang="en-US"/>
        </a:p>
      </dgm:t>
    </dgm:pt>
    <dgm:pt modelId="{88FF2D51-F841-4156-B265-DE51CC9EF817}" type="sibTrans" cxnId="{07518841-79F0-439A-84D3-E84FB83969B4}">
      <dgm:prSet/>
      <dgm:spPr/>
      <dgm:t>
        <a:bodyPr/>
        <a:lstStyle/>
        <a:p>
          <a:endParaRPr lang="en-US"/>
        </a:p>
      </dgm:t>
    </dgm:pt>
    <dgm:pt modelId="{13167DBB-C751-4578-A360-FA6E3F55BBEC}">
      <dgm:prSet phldrT="[Text]"/>
      <dgm:spPr>
        <a:solidFill>
          <a:srgbClr val="C0C0C0">
            <a:alpha val="90000"/>
          </a:srgbClr>
        </a:solidFill>
        <a:ln>
          <a:solidFill>
            <a:srgbClr val="C0C0C0">
              <a:alpha val="90000"/>
            </a:srgbClr>
          </a:solidFill>
        </a:ln>
      </dgm:spPr>
      <dgm:t>
        <a:bodyPr/>
        <a:lstStyle/>
        <a:p>
          <a:pPr>
            <a:lnSpc>
              <a:spcPct val="114000"/>
            </a:lnSpc>
            <a:spcAft>
              <a:spcPts val="0"/>
            </a:spcAft>
          </a:pPr>
          <a:r>
            <a:rPr lang="en-US" dirty="0"/>
            <a:t>Gender</a:t>
          </a:r>
        </a:p>
      </dgm:t>
    </dgm:pt>
    <dgm:pt modelId="{60A4126F-4808-4093-8771-E85FAD674FB3}" type="parTrans" cxnId="{F3618C8A-E250-497E-A34F-5C5A92FF357E}">
      <dgm:prSet/>
      <dgm:spPr/>
      <dgm:t>
        <a:bodyPr/>
        <a:lstStyle/>
        <a:p>
          <a:endParaRPr lang="en-US"/>
        </a:p>
      </dgm:t>
    </dgm:pt>
    <dgm:pt modelId="{9EE7148B-B43F-4C7C-B58D-49EE7C725FE9}" type="sibTrans" cxnId="{F3618C8A-E250-497E-A34F-5C5A92FF357E}">
      <dgm:prSet/>
      <dgm:spPr/>
      <dgm:t>
        <a:bodyPr/>
        <a:lstStyle/>
        <a:p>
          <a:endParaRPr lang="en-US"/>
        </a:p>
      </dgm:t>
    </dgm:pt>
    <dgm:pt modelId="{E4186589-1759-4CAA-9B50-8D9172353594}">
      <dgm:prSet phldrT="[Text]"/>
      <dgm:spPr>
        <a:solidFill>
          <a:srgbClr val="C0C0C0">
            <a:alpha val="90000"/>
          </a:srgbClr>
        </a:solidFill>
        <a:ln>
          <a:solidFill>
            <a:srgbClr val="C0C0C0">
              <a:alpha val="90000"/>
            </a:srgbClr>
          </a:solidFill>
        </a:ln>
      </dgm:spPr>
      <dgm:t>
        <a:bodyPr/>
        <a:lstStyle/>
        <a:p>
          <a:pPr>
            <a:lnSpc>
              <a:spcPct val="114000"/>
            </a:lnSpc>
            <a:spcAft>
              <a:spcPts val="0"/>
            </a:spcAft>
          </a:pPr>
          <a:r>
            <a:rPr lang="en-US" dirty="0"/>
            <a:t>Race</a:t>
          </a:r>
        </a:p>
      </dgm:t>
    </dgm:pt>
    <dgm:pt modelId="{48CE9590-E368-4B61-B1E7-062AEACDAC27}" type="parTrans" cxnId="{02FBC134-36FD-415C-87A8-355131B11FAC}">
      <dgm:prSet/>
      <dgm:spPr/>
      <dgm:t>
        <a:bodyPr/>
        <a:lstStyle/>
        <a:p>
          <a:endParaRPr lang="en-US"/>
        </a:p>
      </dgm:t>
    </dgm:pt>
    <dgm:pt modelId="{BF5E5576-6875-41CA-8806-EA42088D4E81}" type="sibTrans" cxnId="{02FBC134-36FD-415C-87A8-355131B11FAC}">
      <dgm:prSet/>
      <dgm:spPr/>
      <dgm:t>
        <a:bodyPr/>
        <a:lstStyle/>
        <a:p>
          <a:endParaRPr lang="en-US"/>
        </a:p>
      </dgm:t>
    </dgm:pt>
    <dgm:pt modelId="{EB743895-BF16-4CA4-8F44-21D4331E1859}">
      <dgm:prSet phldrT="[Text]"/>
      <dgm:spPr>
        <a:solidFill>
          <a:srgbClr val="C0C0C0">
            <a:alpha val="90000"/>
          </a:srgbClr>
        </a:solidFill>
        <a:ln>
          <a:solidFill>
            <a:srgbClr val="C0C0C0">
              <a:alpha val="90000"/>
            </a:srgbClr>
          </a:solidFill>
        </a:ln>
      </dgm:spPr>
      <dgm:t>
        <a:bodyPr/>
        <a:lstStyle/>
        <a:p>
          <a:pPr>
            <a:lnSpc>
              <a:spcPct val="114000"/>
            </a:lnSpc>
            <a:spcAft>
              <a:spcPts val="0"/>
            </a:spcAft>
          </a:pPr>
          <a:r>
            <a:rPr lang="en-US" dirty="0"/>
            <a:t>Selected comorbidities</a:t>
          </a:r>
        </a:p>
      </dgm:t>
    </dgm:pt>
    <dgm:pt modelId="{9C7DBA2A-E6AE-4BE0-8768-62F1FC859029}" type="parTrans" cxnId="{3F00B51F-EADB-48A0-AA6C-EF03BFFB57FF}">
      <dgm:prSet/>
      <dgm:spPr/>
      <dgm:t>
        <a:bodyPr/>
        <a:lstStyle/>
        <a:p>
          <a:endParaRPr lang="en-US"/>
        </a:p>
      </dgm:t>
    </dgm:pt>
    <dgm:pt modelId="{7EF89AC2-3DCB-4E8B-8D49-1BD52CAA77B6}" type="sibTrans" cxnId="{3F00B51F-EADB-48A0-AA6C-EF03BFFB57FF}">
      <dgm:prSet/>
      <dgm:spPr/>
      <dgm:t>
        <a:bodyPr/>
        <a:lstStyle/>
        <a:p>
          <a:endParaRPr lang="en-US"/>
        </a:p>
      </dgm:t>
    </dgm:pt>
    <dgm:pt modelId="{5BAF267D-BEC3-4C9E-B81D-5B75FF08FC3A}">
      <dgm:prSet phldrT="[Text]"/>
      <dgm:spPr>
        <a:solidFill>
          <a:srgbClr val="C0C0C0">
            <a:alpha val="90000"/>
          </a:srgbClr>
        </a:solidFill>
        <a:ln>
          <a:solidFill>
            <a:srgbClr val="C0C0C0">
              <a:alpha val="90000"/>
            </a:srgbClr>
          </a:solidFill>
        </a:ln>
      </dgm:spPr>
      <dgm:t>
        <a:bodyPr/>
        <a:lstStyle/>
        <a:p>
          <a:pPr>
            <a:lnSpc>
              <a:spcPct val="114000"/>
            </a:lnSpc>
            <a:spcAft>
              <a:spcPts val="0"/>
            </a:spcAft>
          </a:pPr>
          <a:r>
            <a:rPr lang="en-US" dirty="0"/>
            <a:t>Previous treatments</a:t>
          </a:r>
        </a:p>
      </dgm:t>
    </dgm:pt>
    <dgm:pt modelId="{D224E77F-636E-46E9-A1D5-EC86F6EF0462}" type="parTrans" cxnId="{00BF1E54-429D-4870-B161-1D68C198C645}">
      <dgm:prSet/>
      <dgm:spPr/>
      <dgm:t>
        <a:bodyPr/>
        <a:lstStyle/>
        <a:p>
          <a:endParaRPr lang="en-US"/>
        </a:p>
      </dgm:t>
    </dgm:pt>
    <dgm:pt modelId="{F06748A7-C75C-4D7E-9C7F-D00E6A1BDDB2}" type="sibTrans" cxnId="{00BF1E54-429D-4870-B161-1D68C198C645}">
      <dgm:prSet/>
      <dgm:spPr/>
      <dgm:t>
        <a:bodyPr/>
        <a:lstStyle/>
        <a:p>
          <a:endParaRPr lang="en-US"/>
        </a:p>
      </dgm:t>
    </dgm:pt>
    <dgm:pt modelId="{10DF1AF7-FB94-4E8E-BF79-2314005F9B4B}">
      <dgm:prSet phldrT="[Text]"/>
      <dgm:spPr>
        <a:solidFill>
          <a:srgbClr val="C0C0C0">
            <a:alpha val="90000"/>
          </a:srgbClr>
        </a:solidFill>
        <a:ln>
          <a:solidFill>
            <a:srgbClr val="C0C0C0">
              <a:alpha val="90000"/>
            </a:srgbClr>
          </a:solidFill>
        </a:ln>
      </dgm:spPr>
      <dgm:t>
        <a:bodyPr/>
        <a:lstStyle/>
        <a:p>
          <a:pPr>
            <a:lnSpc>
              <a:spcPct val="114000"/>
            </a:lnSpc>
            <a:spcAft>
              <a:spcPts val="0"/>
            </a:spcAft>
          </a:pPr>
          <a:r>
            <a:rPr lang="en-US" dirty="0"/>
            <a:t>Knee alignment</a:t>
          </a:r>
        </a:p>
      </dgm:t>
    </dgm:pt>
    <dgm:pt modelId="{D474559F-B59C-4B40-9691-6C921EDB5F7F}" type="parTrans" cxnId="{3402AF5B-7A35-4466-825A-7880C75240EF}">
      <dgm:prSet/>
      <dgm:spPr/>
      <dgm:t>
        <a:bodyPr/>
        <a:lstStyle/>
        <a:p>
          <a:endParaRPr lang="en-US"/>
        </a:p>
      </dgm:t>
    </dgm:pt>
    <dgm:pt modelId="{B8A88651-3208-4678-A949-41E929BEFDB7}" type="sibTrans" cxnId="{3402AF5B-7A35-4466-825A-7880C75240EF}">
      <dgm:prSet/>
      <dgm:spPr/>
      <dgm:t>
        <a:bodyPr/>
        <a:lstStyle/>
        <a:p>
          <a:endParaRPr lang="en-US"/>
        </a:p>
      </dgm:t>
    </dgm:pt>
    <dgm:pt modelId="{6CD3FAFB-AC93-454E-8755-D5EA5D68AD5C}">
      <dgm:prSet phldrT="[Text]"/>
      <dgm:spPr>
        <a:solidFill>
          <a:srgbClr val="C0C0C0">
            <a:alpha val="90000"/>
          </a:srgbClr>
        </a:solidFill>
        <a:ln>
          <a:solidFill>
            <a:srgbClr val="C0C0C0">
              <a:alpha val="90000"/>
            </a:srgbClr>
          </a:solidFill>
        </a:ln>
      </dgm:spPr>
      <dgm:t>
        <a:bodyPr/>
        <a:lstStyle/>
        <a:p>
          <a:pPr>
            <a:lnSpc>
              <a:spcPct val="114000"/>
            </a:lnSpc>
            <a:spcAft>
              <a:spcPts val="0"/>
            </a:spcAft>
          </a:pPr>
          <a:r>
            <a:rPr lang="en-US" dirty="0"/>
            <a:t>Primary diagnosis</a:t>
          </a:r>
        </a:p>
      </dgm:t>
    </dgm:pt>
    <dgm:pt modelId="{64520031-2811-43EA-A36E-A1D2D997DF04}" type="parTrans" cxnId="{BC0D6D69-9B5A-48A0-9348-EF3A2BC86DD9}">
      <dgm:prSet/>
      <dgm:spPr/>
      <dgm:t>
        <a:bodyPr/>
        <a:lstStyle/>
        <a:p>
          <a:endParaRPr lang="en-US"/>
        </a:p>
      </dgm:t>
    </dgm:pt>
    <dgm:pt modelId="{8AF718DD-3E7B-4551-AC47-F0A3C9F60A52}" type="sibTrans" cxnId="{BC0D6D69-9B5A-48A0-9348-EF3A2BC86DD9}">
      <dgm:prSet/>
      <dgm:spPr/>
      <dgm:t>
        <a:bodyPr/>
        <a:lstStyle/>
        <a:p>
          <a:endParaRPr lang="en-US"/>
        </a:p>
      </dgm:t>
    </dgm:pt>
    <dgm:pt modelId="{5573DE57-0AFE-4288-A5B2-5F8A99A59F0B}">
      <dgm:prSet phldrT="[Text]"/>
      <dgm:spPr>
        <a:solidFill>
          <a:srgbClr val="C0C0C0">
            <a:alpha val="90000"/>
          </a:srgbClr>
        </a:solidFill>
        <a:ln>
          <a:solidFill>
            <a:srgbClr val="C0C0C0">
              <a:alpha val="90000"/>
            </a:srgbClr>
          </a:solidFill>
        </a:ln>
      </dgm:spPr>
      <dgm:t>
        <a:bodyPr/>
        <a:lstStyle/>
        <a:p>
          <a:pPr>
            <a:lnSpc>
              <a:spcPct val="114000"/>
            </a:lnSpc>
            <a:spcAft>
              <a:spcPts val="0"/>
            </a:spcAft>
          </a:pPr>
          <a:r>
            <a:rPr lang="en-US" dirty="0"/>
            <a:t>Hip pain levels</a:t>
          </a:r>
        </a:p>
      </dgm:t>
    </dgm:pt>
    <dgm:pt modelId="{0C9B8F55-B5E3-45F5-86CA-8690E3E176C6}" type="parTrans" cxnId="{6D59C523-A77C-433D-8574-85CF7FF624F2}">
      <dgm:prSet/>
      <dgm:spPr/>
      <dgm:t>
        <a:bodyPr/>
        <a:lstStyle/>
        <a:p>
          <a:endParaRPr lang="en-US"/>
        </a:p>
      </dgm:t>
    </dgm:pt>
    <dgm:pt modelId="{150DB9EC-851C-4D0F-AA75-639E204D8965}" type="sibTrans" cxnId="{6D59C523-A77C-433D-8574-85CF7FF624F2}">
      <dgm:prSet/>
      <dgm:spPr/>
      <dgm:t>
        <a:bodyPr/>
        <a:lstStyle/>
        <a:p>
          <a:endParaRPr lang="en-US"/>
        </a:p>
      </dgm:t>
    </dgm:pt>
    <dgm:pt modelId="{CE6D710C-89C0-4D97-A568-DDD3E7B8FE4B}">
      <dgm:prSet/>
      <dgm:spPr>
        <a:solidFill>
          <a:srgbClr val="C0C0C0">
            <a:alpha val="90000"/>
          </a:srgbClr>
        </a:solidFill>
        <a:ln>
          <a:solidFill>
            <a:srgbClr val="C0C0C0">
              <a:alpha val="90000"/>
            </a:srgbClr>
          </a:solidFill>
        </a:ln>
      </dgm:spPr>
      <dgm:t>
        <a:bodyPr/>
        <a:lstStyle/>
        <a:p>
          <a:pPr>
            <a:lnSpc>
              <a:spcPct val="114000"/>
            </a:lnSpc>
            <a:spcAft>
              <a:spcPts val="0"/>
            </a:spcAft>
          </a:pPr>
          <a:r>
            <a:rPr lang="en-US" dirty="0"/>
            <a:t>AP alignment angle</a:t>
          </a:r>
        </a:p>
      </dgm:t>
    </dgm:pt>
    <dgm:pt modelId="{9E823E2B-D885-4D1C-B6CF-D51ABB4B5068}" type="parTrans" cxnId="{B8013C0D-31EC-4DD3-9851-CE4BF9B419A3}">
      <dgm:prSet/>
      <dgm:spPr/>
      <dgm:t>
        <a:bodyPr/>
        <a:lstStyle/>
        <a:p>
          <a:endParaRPr lang="en-US"/>
        </a:p>
      </dgm:t>
    </dgm:pt>
    <dgm:pt modelId="{8995666C-AC90-48C8-B51E-3050E483A862}" type="sibTrans" cxnId="{B8013C0D-31EC-4DD3-9851-CE4BF9B419A3}">
      <dgm:prSet/>
      <dgm:spPr/>
      <dgm:t>
        <a:bodyPr/>
        <a:lstStyle/>
        <a:p>
          <a:endParaRPr lang="en-US"/>
        </a:p>
      </dgm:t>
    </dgm:pt>
    <dgm:pt modelId="{50B221D1-1CD7-4663-BD16-C2F41CA0C21C}">
      <dgm:prSet/>
      <dgm:spPr>
        <a:solidFill>
          <a:srgbClr val="C0C0C0">
            <a:alpha val="90000"/>
          </a:srgbClr>
        </a:solidFill>
        <a:ln>
          <a:solidFill>
            <a:srgbClr val="C0C0C0">
              <a:alpha val="90000"/>
            </a:srgbClr>
          </a:solidFill>
        </a:ln>
      </dgm:spPr>
      <dgm:t>
        <a:bodyPr/>
        <a:lstStyle/>
        <a:p>
          <a:pPr>
            <a:lnSpc>
              <a:spcPct val="114000"/>
            </a:lnSpc>
            <a:spcAft>
              <a:spcPts val="0"/>
            </a:spcAft>
          </a:pPr>
          <a:r>
            <a:rPr lang="en-US" dirty="0"/>
            <a:t>Distal femoral angle</a:t>
          </a:r>
        </a:p>
      </dgm:t>
    </dgm:pt>
    <dgm:pt modelId="{73A0E95A-93D2-4FCD-9013-517B794F4BF6}" type="parTrans" cxnId="{6D4D8AE2-3924-41CA-AA47-7F5FB1E90A8F}">
      <dgm:prSet/>
      <dgm:spPr/>
      <dgm:t>
        <a:bodyPr/>
        <a:lstStyle/>
        <a:p>
          <a:endParaRPr lang="en-US"/>
        </a:p>
      </dgm:t>
    </dgm:pt>
    <dgm:pt modelId="{C0A42720-5298-4CCA-B94C-DBC249506530}" type="sibTrans" cxnId="{6D4D8AE2-3924-41CA-AA47-7F5FB1E90A8F}">
      <dgm:prSet/>
      <dgm:spPr/>
      <dgm:t>
        <a:bodyPr/>
        <a:lstStyle/>
        <a:p>
          <a:endParaRPr lang="en-US"/>
        </a:p>
      </dgm:t>
    </dgm:pt>
    <dgm:pt modelId="{8F8D143E-A45B-4F42-BB6E-8B3926431F97}">
      <dgm:prSet/>
      <dgm:spPr>
        <a:solidFill>
          <a:srgbClr val="C0C0C0">
            <a:alpha val="90000"/>
          </a:srgbClr>
        </a:solidFill>
        <a:ln>
          <a:solidFill>
            <a:srgbClr val="C0C0C0">
              <a:alpha val="90000"/>
            </a:srgbClr>
          </a:solidFill>
        </a:ln>
      </dgm:spPr>
      <dgm:t>
        <a:bodyPr/>
        <a:lstStyle/>
        <a:p>
          <a:pPr>
            <a:lnSpc>
              <a:spcPct val="114000"/>
            </a:lnSpc>
            <a:spcAft>
              <a:spcPts val="0"/>
            </a:spcAft>
          </a:pPr>
          <a:r>
            <a:rPr lang="en-US" dirty="0"/>
            <a:t>Proximal </a:t>
          </a:r>
          <a:r>
            <a:rPr lang="en-US" dirty="0" err="1"/>
            <a:t>tibial</a:t>
          </a:r>
          <a:r>
            <a:rPr lang="en-US" dirty="0"/>
            <a:t> angle</a:t>
          </a:r>
        </a:p>
      </dgm:t>
    </dgm:pt>
    <dgm:pt modelId="{9DAD6876-8F6B-497B-B70F-40BB883A396A}" type="parTrans" cxnId="{D96F5B95-649D-4448-A0FE-574B78370F53}">
      <dgm:prSet/>
      <dgm:spPr/>
      <dgm:t>
        <a:bodyPr/>
        <a:lstStyle/>
        <a:p>
          <a:endParaRPr lang="en-US"/>
        </a:p>
      </dgm:t>
    </dgm:pt>
    <dgm:pt modelId="{13E58CEF-7CA3-4EF7-BFB0-8F581DE679C9}" type="sibTrans" cxnId="{D96F5B95-649D-4448-A0FE-574B78370F53}">
      <dgm:prSet/>
      <dgm:spPr/>
      <dgm:t>
        <a:bodyPr/>
        <a:lstStyle/>
        <a:p>
          <a:endParaRPr lang="en-US"/>
        </a:p>
      </dgm:t>
    </dgm:pt>
    <dgm:pt modelId="{0EE7A278-CA51-4646-9CEC-EA6530085CA9}">
      <dgm:prSet/>
      <dgm:spPr>
        <a:solidFill>
          <a:srgbClr val="C0C0C0">
            <a:alpha val="90000"/>
          </a:srgbClr>
        </a:solidFill>
        <a:ln>
          <a:solidFill>
            <a:srgbClr val="C0C0C0">
              <a:alpha val="90000"/>
            </a:srgbClr>
          </a:solidFill>
        </a:ln>
      </dgm:spPr>
      <dgm:t>
        <a:bodyPr/>
        <a:lstStyle/>
        <a:p>
          <a:pPr>
            <a:lnSpc>
              <a:spcPct val="114000"/>
            </a:lnSpc>
            <a:spcAft>
              <a:spcPts val="0"/>
            </a:spcAft>
          </a:pPr>
          <a:r>
            <a:rPr lang="en-US" dirty="0"/>
            <a:t>Femoral component flexion</a:t>
          </a:r>
        </a:p>
      </dgm:t>
    </dgm:pt>
    <dgm:pt modelId="{8859ADEE-0270-46A4-BF3C-FE1B8A0E9351}" type="parTrans" cxnId="{975F535A-EDA4-434E-BCB1-D1254EE48192}">
      <dgm:prSet/>
      <dgm:spPr/>
      <dgm:t>
        <a:bodyPr/>
        <a:lstStyle/>
        <a:p>
          <a:endParaRPr lang="en-US"/>
        </a:p>
      </dgm:t>
    </dgm:pt>
    <dgm:pt modelId="{10C26837-DADE-411C-AF08-55D932C0C1A2}" type="sibTrans" cxnId="{975F535A-EDA4-434E-BCB1-D1254EE48192}">
      <dgm:prSet/>
      <dgm:spPr/>
      <dgm:t>
        <a:bodyPr/>
        <a:lstStyle/>
        <a:p>
          <a:endParaRPr lang="en-US"/>
        </a:p>
      </dgm:t>
    </dgm:pt>
    <dgm:pt modelId="{2A04B584-EFF9-48D2-B935-8AEF93CEA447}">
      <dgm:prSet/>
      <dgm:spPr>
        <a:solidFill>
          <a:srgbClr val="C0C0C0">
            <a:alpha val="90000"/>
          </a:srgbClr>
        </a:solidFill>
        <a:ln>
          <a:solidFill>
            <a:srgbClr val="C0C0C0">
              <a:alpha val="90000"/>
            </a:srgbClr>
          </a:solidFill>
        </a:ln>
      </dgm:spPr>
      <dgm:t>
        <a:bodyPr/>
        <a:lstStyle/>
        <a:p>
          <a:pPr>
            <a:lnSpc>
              <a:spcPct val="114000"/>
            </a:lnSpc>
            <a:spcAft>
              <a:spcPts val="0"/>
            </a:spcAft>
          </a:pPr>
          <a:r>
            <a:rPr lang="en-US" dirty="0"/>
            <a:t>Posterior </a:t>
          </a:r>
          <a:r>
            <a:rPr lang="en-US" dirty="0" err="1"/>
            <a:t>tibial</a:t>
          </a:r>
          <a:r>
            <a:rPr lang="en-US" dirty="0"/>
            <a:t> slope</a:t>
          </a:r>
        </a:p>
      </dgm:t>
    </dgm:pt>
    <dgm:pt modelId="{5BA24F87-B831-49A5-B943-05EBBA3D4394}" type="parTrans" cxnId="{04CA4A7C-7702-4645-AE25-35C0E72A4282}">
      <dgm:prSet/>
      <dgm:spPr/>
      <dgm:t>
        <a:bodyPr/>
        <a:lstStyle/>
        <a:p>
          <a:endParaRPr lang="en-US"/>
        </a:p>
      </dgm:t>
    </dgm:pt>
    <dgm:pt modelId="{2DC62B5D-ED0B-4595-8DB3-0B97CB6E8419}" type="sibTrans" cxnId="{04CA4A7C-7702-4645-AE25-35C0E72A4282}">
      <dgm:prSet/>
      <dgm:spPr/>
      <dgm:t>
        <a:bodyPr/>
        <a:lstStyle/>
        <a:p>
          <a:endParaRPr lang="en-US"/>
        </a:p>
      </dgm:t>
    </dgm:pt>
    <dgm:pt modelId="{E1D6D936-E63F-4395-91D8-A14B7ABCF663}">
      <dgm:prSet phldrT="[Text]"/>
      <dgm:spPr>
        <a:solidFill>
          <a:srgbClr val="C0C0C0">
            <a:alpha val="90000"/>
          </a:srgbClr>
        </a:solidFill>
        <a:ln>
          <a:solidFill>
            <a:srgbClr val="C0C0C0">
              <a:alpha val="90000"/>
            </a:srgbClr>
          </a:solidFill>
        </a:ln>
      </dgm:spPr>
      <dgm:t>
        <a:bodyPr/>
        <a:lstStyle/>
        <a:p>
          <a:pPr>
            <a:lnSpc>
              <a:spcPct val="114000"/>
            </a:lnSpc>
            <a:spcAft>
              <a:spcPts val="0"/>
            </a:spcAft>
          </a:pPr>
          <a:r>
            <a:rPr lang="en-US" dirty="0"/>
            <a:t>Incision/approach</a:t>
          </a:r>
        </a:p>
      </dgm:t>
    </dgm:pt>
    <dgm:pt modelId="{7A09947E-7900-4DB8-98E9-AA6B4A6140C3}" type="parTrans" cxnId="{8A625022-5074-4808-9640-AAABCCB216FA}">
      <dgm:prSet/>
      <dgm:spPr/>
      <dgm:t>
        <a:bodyPr/>
        <a:lstStyle/>
        <a:p>
          <a:endParaRPr lang="en-US"/>
        </a:p>
      </dgm:t>
    </dgm:pt>
    <dgm:pt modelId="{9874AC31-E5CC-49D4-AB56-DF308073B137}" type="sibTrans" cxnId="{8A625022-5074-4808-9640-AAABCCB216FA}">
      <dgm:prSet/>
      <dgm:spPr/>
      <dgm:t>
        <a:bodyPr/>
        <a:lstStyle/>
        <a:p>
          <a:endParaRPr lang="en-US"/>
        </a:p>
      </dgm:t>
    </dgm:pt>
    <dgm:pt modelId="{D794D8A2-1592-47E6-9359-9B842A5CDB64}">
      <dgm:prSet phldrT="[Text]"/>
      <dgm:spPr>
        <a:solidFill>
          <a:srgbClr val="C0C0C0">
            <a:alpha val="90000"/>
          </a:srgbClr>
        </a:solidFill>
        <a:ln>
          <a:solidFill>
            <a:srgbClr val="C0C0C0">
              <a:alpha val="90000"/>
            </a:srgbClr>
          </a:solidFill>
        </a:ln>
      </dgm:spPr>
      <dgm:t>
        <a:bodyPr/>
        <a:lstStyle/>
        <a:p>
          <a:pPr>
            <a:lnSpc>
              <a:spcPct val="114000"/>
            </a:lnSpc>
            <a:spcAft>
              <a:spcPts val="0"/>
            </a:spcAft>
          </a:pPr>
          <a:r>
            <a:rPr lang="en-US" dirty="0"/>
            <a:t>Patella management</a:t>
          </a:r>
        </a:p>
      </dgm:t>
    </dgm:pt>
    <dgm:pt modelId="{24424E90-D9ED-4B69-9758-38C04B519B86}" type="parTrans" cxnId="{E3D13203-EE1A-45F0-9AC7-B72DA7F31744}">
      <dgm:prSet/>
      <dgm:spPr/>
      <dgm:t>
        <a:bodyPr/>
        <a:lstStyle/>
        <a:p>
          <a:endParaRPr lang="en-US"/>
        </a:p>
      </dgm:t>
    </dgm:pt>
    <dgm:pt modelId="{65EF0CD0-8416-478C-8913-4D2F26812588}" type="sibTrans" cxnId="{E3D13203-EE1A-45F0-9AC7-B72DA7F31744}">
      <dgm:prSet/>
      <dgm:spPr/>
      <dgm:t>
        <a:bodyPr/>
        <a:lstStyle/>
        <a:p>
          <a:endParaRPr lang="en-US"/>
        </a:p>
      </dgm:t>
    </dgm:pt>
    <dgm:pt modelId="{6483FF83-B0F7-4BF9-91B6-E6B0B1427B63}">
      <dgm:prSet phldrT="[Text]"/>
      <dgm:spPr>
        <a:solidFill>
          <a:srgbClr val="C0C0C0">
            <a:alpha val="90000"/>
          </a:srgbClr>
        </a:solidFill>
        <a:ln>
          <a:solidFill>
            <a:srgbClr val="C0C0C0">
              <a:alpha val="90000"/>
            </a:srgbClr>
          </a:solidFill>
        </a:ln>
      </dgm:spPr>
      <dgm:t>
        <a:bodyPr/>
        <a:lstStyle/>
        <a:p>
          <a:pPr>
            <a:lnSpc>
              <a:spcPct val="114000"/>
            </a:lnSpc>
            <a:spcAft>
              <a:spcPts val="0"/>
            </a:spcAft>
          </a:pPr>
          <a:r>
            <a:rPr lang="en-US" dirty="0"/>
            <a:t>Cement type</a:t>
          </a:r>
        </a:p>
      </dgm:t>
    </dgm:pt>
    <dgm:pt modelId="{D44137B0-B068-45F3-8C6F-CA4B4B2E1AD4}" type="parTrans" cxnId="{C2F26F1B-8DA4-416C-AACD-8C40A49F9ACB}">
      <dgm:prSet/>
      <dgm:spPr/>
      <dgm:t>
        <a:bodyPr/>
        <a:lstStyle/>
        <a:p>
          <a:endParaRPr lang="en-US"/>
        </a:p>
      </dgm:t>
    </dgm:pt>
    <dgm:pt modelId="{5DA03A2B-0E35-4960-80CB-6CAAB8E16C0B}" type="sibTrans" cxnId="{C2F26F1B-8DA4-416C-AACD-8C40A49F9ACB}">
      <dgm:prSet/>
      <dgm:spPr/>
      <dgm:t>
        <a:bodyPr/>
        <a:lstStyle/>
        <a:p>
          <a:endParaRPr lang="en-US"/>
        </a:p>
      </dgm:t>
    </dgm:pt>
    <dgm:pt modelId="{7B2F85CB-2A88-4CB3-870E-5743290AA8FC}">
      <dgm:prSet phldrT="[Text]"/>
      <dgm:spPr>
        <a:solidFill>
          <a:srgbClr val="C0C0C0">
            <a:alpha val="90000"/>
          </a:srgbClr>
        </a:solidFill>
        <a:ln>
          <a:solidFill>
            <a:srgbClr val="C0C0C0">
              <a:alpha val="90000"/>
            </a:srgbClr>
          </a:solidFill>
        </a:ln>
      </dgm:spPr>
      <dgm:t>
        <a:bodyPr/>
        <a:lstStyle/>
        <a:p>
          <a:pPr>
            <a:lnSpc>
              <a:spcPct val="114000"/>
            </a:lnSpc>
            <a:spcAft>
              <a:spcPts val="0"/>
            </a:spcAft>
          </a:pPr>
          <a:r>
            <a:rPr lang="en-US" dirty="0"/>
            <a:t>Measured resection or gap balancing</a:t>
          </a:r>
        </a:p>
      </dgm:t>
    </dgm:pt>
    <dgm:pt modelId="{7106DE75-6C88-4824-B4AC-53D2A572D64E}" type="parTrans" cxnId="{AD9A514D-96BA-4916-882C-6FC439542964}">
      <dgm:prSet/>
      <dgm:spPr/>
      <dgm:t>
        <a:bodyPr/>
        <a:lstStyle/>
        <a:p>
          <a:endParaRPr lang="en-US"/>
        </a:p>
      </dgm:t>
    </dgm:pt>
    <dgm:pt modelId="{75F4C67A-B659-47C9-B417-58A77FCE81C0}" type="sibTrans" cxnId="{AD9A514D-96BA-4916-882C-6FC439542964}">
      <dgm:prSet/>
      <dgm:spPr/>
      <dgm:t>
        <a:bodyPr/>
        <a:lstStyle/>
        <a:p>
          <a:endParaRPr lang="en-US"/>
        </a:p>
      </dgm:t>
    </dgm:pt>
    <dgm:pt modelId="{A4BDBC18-0490-4E59-A76D-2D306D56A950}">
      <dgm:prSet phldrT="[Text]"/>
      <dgm:spPr>
        <a:solidFill>
          <a:srgbClr val="C0C0C0">
            <a:alpha val="90000"/>
          </a:srgbClr>
        </a:solidFill>
        <a:ln>
          <a:solidFill>
            <a:srgbClr val="C0C0C0">
              <a:alpha val="90000"/>
            </a:srgbClr>
          </a:solidFill>
        </a:ln>
      </dgm:spPr>
      <dgm:t>
        <a:bodyPr/>
        <a:lstStyle/>
        <a:p>
          <a:pPr>
            <a:lnSpc>
              <a:spcPct val="114000"/>
            </a:lnSpc>
            <a:spcAft>
              <a:spcPts val="0"/>
            </a:spcAft>
          </a:pPr>
          <a:r>
            <a:rPr lang="en-US" dirty="0"/>
            <a:t>Soft tissue releases</a:t>
          </a:r>
        </a:p>
      </dgm:t>
    </dgm:pt>
    <dgm:pt modelId="{DC5F09D5-6709-4262-84B8-F2D3419E4A76}" type="parTrans" cxnId="{552BC743-F6B5-4804-9540-D5FD823B0D40}">
      <dgm:prSet/>
      <dgm:spPr/>
      <dgm:t>
        <a:bodyPr/>
        <a:lstStyle/>
        <a:p>
          <a:endParaRPr lang="en-US"/>
        </a:p>
      </dgm:t>
    </dgm:pt>
    <dgm:pt modelId="{6525EBA8-61BB-4067-B657-7DBAE8464C22}" type="sibTrans" cxnId="{552BC743-F6B5-4804-9540-D5FD823B0D40}">
      <dgm:prSet/>
      <dgm:spPr/>
      <dgm:t>
        <a:bodyPr/>
        <a:lstStyle/>
        <a:p>
          <a:endParaRPr lang="en-US"/>
        </a:p>
      </dgm:t>
    </dgm:pt>
    <dgm:pt modelId="{EE719497-FFD1-4444-A8C3-931A16C5B20C}">
      <dgm:prSet phldrT="[Text]"/>
      <dgm:spPr>
        <a:solidFill>
          <a:srgbClr val="C0C0C0">
            <a:alpha val="90000"/>
          </a:srgbClr>
        </a:solidFill>
        <a:ln>
          <a:solidFill>
            <a:srgbClr val="C0C0C0">
              <a:alpha val="90000"/>
            </a:srgbClr>
          </a:solidFill>
        </a:ln>
      </dgm:spPr>
      <dgm:t>
        <a:bodyPr/>
        <a:lstStyle/>
        <a:p>
          <a:pPr>
            <a:lnSpc>
              <a:spcPct val="114000"/>
            </a:lnSpc>
            <a:spcAft>
              <a:spcPts val="0"/>
            </a:spcAft>
          </a:pPr>
          <a:r>
            <a:rPr lang="en-US" dirty="0"/>
            <a:t>Procedure duration</a:t>
          </a:r>
        </a:p>
      </dgm:t>
    </dgm:pt>
    <dgm:pt modelId="{E64C3275-D9E0-4927-978D-A26866F130DB}" type="parTrans" cxnId="{CE57D24B-8DE3-4F34-ACF0-F0687225E081}">
      <dgm:prSet/>
      <dgm:spPr/>
      <dgm:t>
        <a:bodyPr/>
        <a:lstStyle/>
        <a:p>
          <a:endParaRPr lang="en-US"/>
        </a:p>
      </dgm:t>
    </dgm:pt>
    <dgm:pt modelId="{51FC1C75-2376-417E-8E2C-E5C872FBD041}" type="sibTrans" cxnId="{CE57D24B-8DE3-4F34-ACF0-F0687225E081}">
      <dgm:prSet/>
      <dgm:spPr/>
      <dgm:t>
        <a:bodyPr/>
        <a:lstStyle/>
        <a:p>
          <a:endParaRPr lang="en-US"/>
        </a:p>
      </dgm:t>
    </dgm:pt>
    <dgm:pt modelId="{3E111B9E-B81E-4C06-8F64-9DCB561EF7DC}">
      <dgm:prSet/>
      <dgm:spPr>
        <a:solidFill>
          <a:srgbClr val="C0C0C0">
            <a:alpha val="90000"/>
          </a:srgbClr>
        </a:solidFill>
        <a:ln>
          <a:solidFill>
            <a:srgbClr val="C0C0C0">
              <a:alpha val="90000"/>
            </a:srgbClr>
          </a:solidFill>
        </a:ln>
      </dgm:spPr>
      <dgm:t>
        <a:bodyPr/>
        <a:lstStyle/>
        <a:p>
          <a:pPr>
            <a:lnSpc>
              <a:spcPct val="114000"/>
            </a:lnSpc>
            <a:spcAft>
              <a:spcPts val="0"/>
            </a:spcAft>
          </a:pPr>
          <a:r>
            <a:rPr lang="en-US" dirty="0"/>
            <a:t>PKIP scores</a:t>
          </a:r>
        </a:p>
      </dgm:t>
    </dgm:pt>
    <dgm:pt modelId="{4E87D8FD-FEF1-420A-A523-80F1B6152FFF}" type="parTrans" cxnId="{05BBCC1A-4930-4F3E-8AC2-A52BD36F40FF}">
      <dgm:prSet/>
      <dgm:spPr/>
      <dgm:t>
        <a:bodyPr/>
        <a:lstStyle/>
        <a:p>
          <a:endParaRPr lang="en-US"/>
        </a:p>
      </dgm:t>
    </dgm:pt>
    <dgm:pt modelId="{C2268EE2-AE6A-406F-B174-41F9752EEBCA}" type="sibTrans" cxnId="{05BBCC1A-4930-4F3E-8AC2-A52BD36F40FF}">
      <dgm:prSet/>
      <dgm:spPr/>
      <dgm:t>
        <a:bodyPr/>
        <a:lstStyle/>
        <a:p>
          <a:endParaRPr lang="en-US"/>
        </a:p>
      </dgm:t>
    </dgm:pt>
    <dgm:pt modelId="{D31673E9-3286-483B-9F13-C15AF7470D2B}">
      <dgm:prSet/>
      <dgm:spPr>
        <a:solidFill>
          <a:srgbClr val="C0C0C0">
            <a:alpha val="90000"/>
          </a:srgbClr>
        </a:solidFill>
        <a:ln>
          <a:solidFill>
            <a:srgbClr val="C0C0C0">
              <a:alpha val="90000"/>
            </a:srgbClr>
          </a:solidFill>
        </a:ln>
      </dgm:spPr>
      <dgm:t>
        <a:bodyPr/>
        <a:lstStyle/>
        <a:p>
          <a:pPr>
            <a:lnSpc>
              <a:spcPct val="114000"/>
            </a:lnSpc>
            <a:spcAft>
              <a:spcPts val="0"/>
            </a:spcAft>
          </a:pPr>
          <a:r>
            <a:rPr lang="en-US" dirty="0"/>
            <a:t>Range of motion (flexion and extension)</a:t>
          </a:r>
        </a:p>
      </dgm:t>
    </dgm:pt>
    <dgm:pt modelId="{4CBBE66A-6457-4A4A-9DC0-ECCE3250ED4B}" type="parTrans" cxnId="{2D9D4AFA-2A96-48E3-90B3-B212950DF6C4}">
      <dgm:prSet/>
      <dgm:spPr/>
      <dgm:t>
        <a:bodyPr/>
        <a:lstStyle/>
        <a:p>
          <a:endParaRPr lang="en-US"/>
        </a:p>
      </dgm:t>
    </dgm:pt>
    <dgm:pt modelId="{ED1C2649-8881-4DD6-BFA7-4132BBA8BC07}" type="sibTrans" cxnId="{2D9D4AFA-2A96-48E3-90B3-B212950DF6C4}">
      <dgm:prSet/>
      <dgm:spPr/>
      <dgm:t>
        <a:bodyPr/>
        <a:lstStyle/>
        <a:p>
          <a:endParaRPr lang="en-US"/>
        </a:p>
      </dgm:t>
    </dgm:pt>
    <dgm:pt modelId="{B2A08B2E-F36C-4F1C-8F25-5EDF28A365D2}">
      <dgm:prSet/>
      <dgm:spPr>
        <a:solidFill>
          <a:srgbClr val="C0C0C0">
            <a:alpha val="90000"/>
          </a:srgbClr>
        </a:solidFill>
        <a:ln>
          <a:solidFill>
            <a:srgbClr val="C0C0C0">
              <a:alpha val="90000"/>
            </a:srgbClr>
          </a:solidFill>
        </a:ln>
      </dgm:spPr>
      <dgm:t>
        <a:bodyPr/>
        <a:lstStyle/>
        <a:p>
          <a:pPr>
            <a:lnSpc>
              <a:spcPct val="114000"/>
            </a:lnSpc>
            <a:spcAft>
              <a:spcPts val="0"/>
            </a:spcAft>
          </a:pPr>
          <a:r>
            <a:rPr lang="en-US" dirty="0"/>
            <a:t>Patient expectations</a:t>
          </a:r>
        </a:p>
      </dgm:t>
    </dgm:pt>
    <dgm:pt modelId="{92E2A9FC-E6DA-4DF4-A648-5541B35B8D0A}" type="parTrans" cxnId="{87DB2BFC-CDF8-4F6C-A7AE-6AF958C85E46}">
      <dgm:prSet/>
      <dgm:spPr/>
      <dgm:t>
        <a:bodyPr/>
        <a:lstStyle/>
        <a:p>
          <a:endParaRPr lang="en-US"/>
        </a:p>
      </dgm:t>
    </dgm:pt>
    <dgm:pt modelId="{098B5136-8669-4E7D-96D3-D4A954F5EAA4}" type="sibTrans" cxnId="{87DB2BFC-CDF8-4F6C-A7AE-6AF958C85E46}">
      <dgm:prSet/>
      <dgm:spPr/>
      <dgm:t>
        <a:bodyPr/>
        <a:lstStyle/>
        <a:p>
          <a:endParaRPr lang="en-US"/>
        </a:p>
      </dgm:t>
    </dgm:pt>
    <dgm:pt modelId="{3F78FDD1-1C7E-4F56-9CC1-DCFE499E3ECF}" type="pres">
      <dgm:prSet presAssocID="{C44E8524-A681-4FD8-9E04-75D6FC21F10B}" presName="Name0" presStyleCnt="0">
        <dgm:presLayoutVars>
          <dgm:dir/>
          <dgm:animLvl val="lvl"/>
          <dgm:resizeHandles val="exact"/>
        </dgm:presLayoutVars>
      </dgm:prSet>
      <dgm:spPr/>
    </dgm:pt>
    <dgm:pt modelId="{006574EB-7569-4BE3-A1CB-2BB3FE572534}" type="pres">
      <dgm:prSet presAssocID="{27746ADA-829A-4CD5-A313-8FB1C37FA78D}" presName="composite" presStyleCnt="0"/>
      <dgm:spPr/>
    </dgm:pt>
    <dgm:pt modelId="{7A6940DA-4072-43F0-B478-39FDED4736EF}" type="pres">
      <dgm:prSet presAssocID="{27746ADA-829A-4CD5-A313-8FB1C37FA78D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51C1CCAF-8127-4B6F-9DE0-199A83E70021}" type="pres">
      <dgm:prSet presAssocID="{27746ADA-829A-4CD5-A313-8FB1C37FA78D}" presName="desTx" presStyleLbl="alignAccFollowNode1" presStyleIdx="0" presStyleCnt="5">
        <dgm:presLayoutVars>
          <dgm:bulletEnabled val="1"/>
        </dgm:presLayoutVars>
      </dgm:prSet>
      <dgm:spPr/>
    </dgm:pt>
    <dgm:pt modelId="{96AAA81A-FE6B-45F8-9D52-BB527AB71A63}" type="pres">
      <dgm:prSet presAssocID="{5B0843B5-AC71-4CFE-9EFE-BFAECA68F2ED}" presName="space" presStyleCnt="0"/>
      <dgm:spPr/>
    </dgm:pt>
    <dgm:pt modelId="{64DFDD53-2291-4204-B71A-C373FB472156}" type="pres">
      <dgm:prSet presAssocID="{FB3970CC-3764-4CF8-A9F1-C81E8545C3EF}" presName="composite" presStyleCnt="0"/>
      <dgm:spPr/>
    </dgm:pt>
    <dgm:pt modelId="{A8EA806B-BCCD-478C-BCF0-170218052E51}" type="pres">
      <dgm:prSet presAssocID="{FB3970CC-3764-4CF8-A9F1-C81E8545C3EF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CDE5708C-D3C5-45DE-8CE8-125B1C8D9F1A}" type="pres">
      <dgm:prSet presAssocID="{FB3970CC-3764-4CF8-A9F1-C81E8545C3EF}" presName="desTx" presStyleLbl="alignAccFollowNode1" presStyleIdx="1" presStyleCnt="5">
        <dgm:presLayoutVars>
          <dgm:bulletEnabled val="1"/>
        </dgm:presLayoutVars>
      </dgm:prSet>
      <dgm:spPr/>
    </dgm:pt>
    <dgm:pt modelId="{323CD6B9-9413-4B74-84FF-CBD74AE162F0}" type="pres">
      <dgm:prSet presAssocID="{EAC566C1-5940-4878-82B6-BD6B4C65BA6B}" presName="space" presStyleCnt="0"/>
      <dgm:spPr/>
    </dgm:pt>
    <dgm:pt modelId="{FA9DB57F-45E9-4BED-BAE9-893295A2CB5A}" type="pres">
      <dgm:prSet presAssocID="{79E7FDC2-4B61-4ABE-A4EE-A36A171A6CB9}" presName="composite" presStyleCnt="0"/>
      <dgm:spPr/>
    </dgm:pt>
    <dgm:pt modelId="{3C4235B2-1F5A-46A9-9A70-DB394645D442}" type="pres">
      <dgm:prSet presAssocID="{79E7FDC2-4B61-4ABE-A4EE-A36A171A6CB9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79FE67FC-B59A-41E5-919E-13264D50C17E}" type="pres">
      <dgm:prSet presAssocID="{79E7FDC2-4B61-4ABE-A4EE-A36A171A6CB9}" presName="desTx" presStyleLbl="alignAccFollowNode1" presStyleIdx="2" presStyleCnt="5">
        <dgm:presLayoutVars>
          <dgm:bulletEnabled val="1"/>
        </dgm:presLayoutVars>
      </dgm:prSet>
      <dgm:spPr/>
    </dgm:pt>
    <dgm:pt modelId="{E4976CB3-D31E-44C3-8A36-CA555988800A}" type="pres">
      <dgm:prSet presAssocID="{472E2FCD-087E-4A94-B3DD-81665BAD428F}" presName="space" presStyleCnt="0"/>
      <dgm:spPr/>
    </dgm:pt>
    <dgm:pt modelId="{EC9921A3-578D-4BAE-B72C-675D3AFFB822}" type="pres">
      <dgm:prSet presAssocID="{2E03339B-48DC-4A51-A06E-0C28A3930E5A}" presName="composite" presStyleCnt="0"/>
      <dgm:spPr/>
    </dgm:pt>
    <dgm:pt modelId="{75AF2B14-97BA-4515-BFBF-3D926F36941E}" type="pres">
      <dgm:prSet presAssocID="{2E03339B-48DC-4A51-A06E-0C28A3930E5A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C37E0FE1-F0A5-40FE-B7F8-EF71CD966F2E}" type="pres">
      <dgm:prSet presAssocID="{2E03339B-48DC-4A51-A06E-0C28A3930E5A}" presName="desTx" presStyleLbl="alignAccFollowNode1" presStyleIdx="3" presStyleCnt="5">
        <dgm:presLayoutVars>
          <dgm:bulletEnabled val="1"/>
        </dgm:presLayoutVars>
      </dgm:prSet>
      <dgm:spPr/>
    </dgm:pt>
    <dgm:pt modelId="{85CE2722-E092-4121-A8C6-6ABB913B1E50}" type="pres">
      <dgm:prSet presAssocID="{0DE32932-0087-43F9-9D02-69196F555D8B}" presName="space" presStyleCnt="0"/>
      <dgm:spPr/>
    </dgm:pt>
    <dgm:pt modelId="{5E7BDA99-EA67-4FE9-AA76-5D1F1885601C}" type="pres">
      <dgm:prSet presAssocID="{C11CF035-2821-4385-800C-BF23112966F2}" presName="composite" presStyleCnt="0"/>
      <dgm:spPr/>
    </dgm:pt>
    <dgm:pt modelId="{6C5A4AE3-7EEA-4312-BB2A-C9E9EFB6DCF9}" type="pres">
      <dgm:prSet presAssocID="{C11CF035-2821-4385-800C-BF23112966F2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58EEC780-CEEE-4245-A3E3-B2AF50AC3AD3}" type="pres">
      <dgm:prSet presAssocID="{C11CF035-2821-4385-800C-BF23112966F2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C72BB016-A340-485D-9C31-BF3B767ABE65}" type="presOf" srcId="{EB743895-BF16-4CA4-8F44-21D4331E1859}" destId="{CDE5708C-D3C5-45DE-8CE8-125B1C8D9F1A}" srcOrd="0" destOrd="1" presId="urn:microsoft.com/office/officeart/2005/8/layout/hList1"/>
    <dgm:cxn modelId="{04CA4A7C-7702-4645-AE25-35C0E72A4282}" srcId="{C11CF035-2821-4385-800C-BF23112966F2}" destId="{2A04B584-EFF9-48D2-B935-8AEF93CEA447}" srcOrd="4" destOrd="0" parTransId="{5BA24F87-B831-49A5-B943-05EBBA3D4394}" sibTransId="{2DC62B5D-ED0B-4595-8DB3-0B97CB6E8419}"/>
    <dgm:cxn modelId="{02FBC134-36FD-415C-87A8-355131B11FAC}" srcId="{27746ADA-829A-4CD5-A313-8FB1C37FA78D}" destId="{E4186589-1759-4CAA-9B50-8D9172353594}" srcOrd="2" destOrd="0" parTransId="{48CE9590-E368-4B61-B1E7-062AEACDAC27}" sibTransId="{BF5E5576-6875-41CA-8806-EA42088D4E81}"/>
    <dgm:cxn modelId="{D9D7CE35-22E2-4EFD-BF08-A5674A58FB0D}" srcId="{FB3970CC-3764-4CF8-A9F1-C81E8545C3EF}" destId="{7D2B172A-5CF0-4D82-9CB9-D834B52CB646}" srcOrd="0" destOrd="0" parTransId="{767F6554-483D-45CF-8E6E-3784C814C1C5}" sibTransId="{A4B10140-E55C-4FF7-8418-E75A33295D76}"/>
    <dgm:cxn modelId="{2623F372-DD77-4043-B0B4-471E7DC50C00}" type="presOf" srcId="{CE6D710C-89C0-4D97-A568-DDD3E7B8FE4B}" destId="{58EEC780-CEEE-4245-A3E3-B2AF50AC3AD3}" srcOrd="0" destOrd="0" presId="urn:microsoft.com/office/officeart/2005/8/layout/hList1"/>
    <dgm:cxn modelId="{AF7C96D5-D4B5-415C-B971-B11ADC245C50}" type="presOf" srcId="{E1D6D936-E63F-4395-91D8-A14B7ABCF663}" destId="{79FE67FC-B59A-41E5-919E-13264D50C17E}" srcOrd="0" destOrd="1" presId="urn:microsoft.com/office/officeart/2005/8/layout/hList1"/>
    <dgm:cxn modelId="{8A625022-5074-4808-9640-AAABCCB216FA}" srcId="{79E7FDC2-4B61-4ABE-A4EE-A36A171A6CB9}" destId="{E1D6D936-E63F-4395-91D8-A14B7ABCF663}" srcOrd="1" destOrd="0" parTransId="{7A09947E-7900-4DB8-98E9-AA6B4A6140C3}" sibTransId="{9874AC31-E5CC-49D4-AB56-DF308073B137}"/>
    <dgm:cxn modelId="{C7DACDC6-B5A9-4EEB-B8B4-DF457EFFF866}" type="presOf" srcId="{50B221D1-1CD7-4663-BD16-C2F41CA0C21C}" destId="{58EEC780-CEEE-4245-A3E3-B2AF50AC3AD3}" srcOrd="0" destOrd="1" presId="urn:microsoft.com/office/officeart/2005/8/layout/hList1"/>
    <dgm:cxn modelId="{CE57D24B-8DE3-4F34-ACF0-F0687225E081}" srcId="{79E7FDC2-4B61-4ABE-A4EE-A36A171A6CB9}" destId="{EE719497-FFD1-4444-A8C3-931A16C5B20C}" srcOrd="6" destOrd="0" parTransId="{E64C3275-D9E0-4927-978D-A26866F130DB}" sibTransId="{51FC1C75-2376-417E-8E2C-E5C872FBD041}"/>
    <dgm:cxn modelId="{BA39CF49-9F10-447C-A573-45B46C9B9289}" srcId="{C44E8524-A681-4FD8-9E04-75D6FC21F10B}" destId="{79E7FDC2-4B61-4ABE-A4EE-A36A171A6CB9}" srcOrd="2" destOrd="0" parTransId="{3EE59B7D-1FA2-454F-B7CD-9A6910A65A6C}" sibTransId="{472E2FCD-087E-4A94-B3DD-81665BAD428F}"/>
    <dgm:cxn modelId="{D8A26926-FF66-48D0-B00A-936CF2909C16}" type="presOf" srcId="{8F8D143E-A45B-4F42-BB6E-8B3926431F97}" destId="{58EEC780-CEEE-4245-A3E3-B2AF50AC3AD3}" srcOrd="0" destOrd="2" presId="urn:microsoft.com/office/officeart/2005/8/layout/hList1"/>
    <dgm:cxn modelId="{87DB2BFC-CDF8-4F6C-A7AE-6AF958C85E46}" srcId="{2E03339B-48DC-4A51-A06E-0C28A3930E5A}" destId="{B2A08B2E-F36C-4F1C-8F25-5EDF28A365D2}" srcOrd="2" destOrd="0" parTransId="{92E2A9FC-E6DA-4DF4-A648-5541B35B8D0A}" sibTransId="{098B5136-8669-4E7D-96D3-D4A954F5EAA4}"/>
    <dgm:cxn modelId="{6C29DF8C-FFE3-4110-8B14-C942A7FDE115}" type="presOf" srcId="{C11CF035-2821-4385-800C-BF23112966F2}" destId="{6C5A4AE3-7EEA-4312-BB2A-C9E9EFB6DCF9}" srcOrd="0" destOrd="0" presId="urn:microsoft.com/office/officeart/2005/8/layout/hList1"/>
    <dgm:cxn modelId="{2D9D4AFA-2A96-48E3-90B3-B212950DF6C4}" srcId="{2E03339B-48DC-4A51-A06E-0C28A3930E5A}" destId="{D31673E9-3286-483B-9F13-C15AF7470D2B}" srcOrd="1" destOrd="0" parTransId="{4CBBE66A-6457-4A4A-9DC0-ECCE3250ED4B}" sibTransId="{ED1C2649-8881-4DD6-BFA7-4132BBA8BC07}"/>
    <dgm:cxn modelId="{AA5B7C94-A055-4975-A176-A721E109B50F}" type="presOf" srcId="{7B2F85CB-2A88-4CB3-870E-5743290AA8FC}" destId="{79FE67FC-B59A-41E5-919E-13264D50C17E}" srcOrd="0" destOrd="4" presId="urn:microsoft.com/office/officeart/2005/8/layout/hList1"/>
    <dgm:cxn modelId="{FB7931CF-5DEB-4448-9EFB-2FB96D845C40}" srcId="{27746ADA-829A-4CD5-A313-8FB1C37FA78D}" destId="{E3F1D1A1-2667-4CA0-A047-885BD73869C8}" srcOrd="0" destOrd="0" parTransId="{5A7C711B-927D-41A4-BE29-4B87A57EB9E2}" sibTransId="{AE5674A3-EEE7-4646-9222-FF75F68A4474}"/>
    <dgm:cxn modelId="{C2F26F1B-8DA4-416C-AACD-8C40A49F9ACB}" srcId="{79E7FDC2-4B61-4ABE-A4EE-A36A171A6CB9}" destId="{6483FF83-B0F7-4BF9-91B6-E6B0B1427B63}" srcOrd="3" destOrd="0" parTransId="{D44137B0-B068-45F3-8C6F-CA4B4B2E1AD4}" sibTransId="{5DA03A2B-0E35-4960-80CB-6CAAB8E16C0B}"/>
    <dgm:cxn modelId="{62B258C8-2313-45A3-A245-7A259DA7750B}" type="presOf" srcId="{13167DBB-C751-4578-A360-FA6E3F55BBEC}" destId="{51C1CCAF-8127-4B6F-9DE0-199A83E70021}" srcOrd="0" destOrd="1" presId="urn:microsoft.com/office/officeart/2005/8/layout/hList1"/>
    <dgm:cxn modelId="{07518841-79F0-439A-84D3-E84FB83969B4}" srcId="{C44E8524-A681-4FD8-9E04-75D6FC21F10B}" destId="{C11CF035-2821-4385-800C-BF23112966F2}" srcOrd="4" destOrd="0" parTransId="{01963980-A222-4670-9406-2A0C71E5CB6F}" sibTransId="{88FF2D51-F841-4156-B265-DE51CC9EF817}"/>
    <dgm:cxn modelId="{3F00B51F-EADB-48A0-AA6C-EF03BFFB57FF}" srcId="{FB3970CC-3764-4CF8-A9F1-C81E8545C3EF}" destId="{EB743895-BF16-4CA4-8F44-21D4331E1859}" srcOrd="1" destOrd="0" parTransId="{9C7DBA2A-E6AE-4BE0-8768-62F1FC859029}" sibTransId="{7EF89AC2-3DCB-4E8B-8D49-1BD52CAA77B6}"/>
    <dgm:cxn modelId="{05BBCC1A-4930-4F3E-8AC2-A52BD36F40FF}" srcId="{2E03339B-48DC-4A51-A06E-0C28A3930E5A}" destId="{3E111B9E-B81E-4C06-8F64-9DCB561EF7DC}" srcOrd="0" destOrd="0" parTransId="{4E87D8FD-FEF1-420A-A523-80F1B6152FFF}" sibTransId="{C2268EE2-AE6A-406F-B174-41F9752EEBCA}"/>
    <dgm:cxn modelId="{ED4E2D1A-0464-45A1-989A-A68AC3089F9D}" type="presOf" srcId="{5BAF267D-BEC3-4C9E-B81D-5B75FF08FC3A}" destId="{CDE5708C-D3C5-45DE-8CE8-125B1C8D9F1A}" srcOrd="0" destOrd="2" presId="urn:microsoft.com/office/officeart/2005/8/layout/hList1"/>
    <dgm:cxn modelId="{63A1030F-D658-40AB-B8F1-A426B991C302}" type="presOf" srcId="{A1732D50-589F-4622-8052-DA8340CA305F}" destId="{79FE67FC-B59A-41E5-919E-13264D50C17E}" srcOrd="0" destOrd="0" presId="urn:microsoft.com/office/officeart/2005/8/layout/hList1"/>
    <dgm:cxn modelId="{D96F5B95-649D-4448-A0FE-574B78370F53}" srcId="{C11CF035-2821-4385-800C-BF23112966F2}" destId="{8F8D143E-A45B-4F42-BB6E-8B3926431F97}" srcOrd="2" destOrd="0" parTransId="{9DAD6876-8F6B-497B-B70F-40BB883A396A}" sibTransId="{13E58CEF-7CA3-4EF7-BFB0-8F581DE679C9}"/>
    <dgm:cxn modelId="{645AF733-A2F1-44E4-B466-F5564D96333A}" type="presOf" srcId="{6CD3FAFB-AC93-454E-8755-D5EA5D68AD5C}" destId="{CDE5708C-D3C5-45DE-8CE8-125B1C8D9F1A}" srcOrd="0" destOrd="4" presId="urn:microsoft.com/office/officeart/2005/8/layout/hList1"/>
    <dgm:cxn modelId="{13184DAA-F926-4DD5-8297-E86851533637}" type="presOf" srcId="{D794D8A2-1592-47E6-9359-9B842A5CDB64}" destId="{79FE67FC-B59A-41E5-919E-13264D50C17E}" srcOrd="0" destOrd="2" presId="urn:microsoft.com/office/officeart/2005/8/layout/hList1"/>
    <dgm:cxn modelId="{8AC3313A-2E9C-4FE0-BB3D-A264B46AE76F}" type="presOf" srcId="{A4BDBC18-0490-4E59-A76D-2D306D56A950}" destId="{79FE67FC-B59A-41E5-919E-13264D50C17E}" srcOrd="0" destOrd="5" presId="urn:microsoft.com/office/officeart/2005/8/layout/hList1"/>
    <dgm:cxn modelId="{F3618C8A-E250-497E-A34F-5C5A92FF357E}" srcId="{27746ADA-829A-4CD5-A313-8FB1C37FA78D}" destId="{13167DBB-C751-4578-A360-FA6E3F55BBEC}" srcOrd="1" destOrd="0" parTransId="{60A4126F-4808-4093-8771-E85FAD674FB3}" sibTransId="{9EE7148B-B43F-4C7C-B58D-49EE7C725FE9}"/>
    <dgm:cxn modelId="{289B383F-3384-4BF8-B4FA-240501DF8DFB}" type="presOf" srcId="{E3F1D1A1-2667-4CA0-A047-885BD73869C8}" destId="{51C1CCAF-8127-4B6F-9DE0-199A83E70021}" srcOrd="0" destOrd="0" presId="urn:microsoft.com/office/officeart/2005/8/layout/hList1"/>
    <dgm:cxn modelId="{00BF1E54-429D-4870-B161-1D68C198C645}" srcId="{FB3970CC-3764-4CF8-A9F1-C81E8545C3EF}" destId="{5BAF267D-BEC3-4C9E-B81D-5B75FF08FC3A}" srcOrd="2" destOrd="0" parTransId="{D224E77F-636E-46E9-A1D5-EC86F6EF0462}" sibTransId="{F06748A7-C75C-4D7E-9C7F-D00E6A1BDDB2}"/>
    <dgm:cxn modelId="{BC0D6D69-9B5A-48A0-9348-EF3A2BC86DD9}" srcId="{FB3970CC-3764-4CF8-A9F1-C81E8545C3EF}" destId="{6CD3FAFB-AC93-454E-8755-D5EA5D68AD5C}" srcOrd="4" destOrd="0" parTransId="{64520031-2811-43EA-A36E-A1D2D997DF04}" sibTransId="{8AF718DD-3E7B-4551-AC47-F0A3C9F60A52}"/>
    <dgm:cxn modelId="{091A57CE-02BF-4F60-9D01-93BD40A8FC15}" type="presOf" srcId="{5573DE57-0AFE-4288-A5B2-5F8A99A59F0B}" destId="{CDE5708C-D3C5-45DE-8CE8-125B1C8D9F1A}" srcOrd="0" destOrd="5" presId="urn:microsoft.com/office/officeart/2005/8/layout/hList1"/>
    <dgm:cxn modelId="{E9407D99-60BC-4A30-88D1-C7DEC85E603B}" type="presOf" srcId="{FB3970CC-3764-4CF8-A9F1-C81E8545C3EF}" destId="{A8EA806B-BCCD-478C-BCF0-170218052E51}" srcOrd="0" destOrd="0" presId="urn:microsoft.com/office/officeart/2005/8/layout/hList1"/>
    <dgm:cxn modelId="{42354319-BE09-4D99-BFF7-FD8B1A9ED170}" type="presOf" srcId="{D31673E9-3286-483B-9F13-C15AF7470D2B}" destId="{C37E0FE1-F0A5-40FE-B7F8-EF71CD966F2E}" srcOrd="0" destOrd="1" presId="urn:microsoft.com/office/officeart/2005/8/layout/hList1"/>
    <dgm:cxn modelId="{FB091BF3-EBB0-4938-BE54-093BE0CB3039}" srcId="{C44E8524-A681-4FD8-9E04-75D6FC21F10B}" destId="{27746ADA-829A-4CD5-A313-8FB1C37FA78D}" srcOrd="0" destOrd="0" parTransId="{F813067A-F12A-4D4C-A8FD-DFFFAC59560A}" sibTransId="{5B0843B5-AC71-4CFE-9EFE-BFAECA68F2ED}"/>
    <dgm:cxn modelId="{EE589A93-9E9E-4F98-95FC-610B831671D0}" srcId="{79E7FDC2-4B61-4ABE-A4EE-A36A171A6CB9}" destId="{A1732D50-589F-4622-8052-DA8340CA305F}" srcOrd="0" destOrd="0" parTransId="{4ACC2E11-E95B-4DF0-938D-3697F62D3032}" sibTransId="{D8E4FEF3-C611-42FD-A8D8-7ADF3F1F0613}"/>
    <dgm:cxn modelId="{AD9A514D-96BA-4916-882C-6FC439542964}" srcId="{79E7FDC2-4B61-4ABE-A4EE-A36A171A6CB9}" destId="{7B2F85CB-2A88-4CB3-870E-5743290AA8FC}" srcOrd="4" destOrd="0" parTransId="{7106DE75-6C88-4824-B4AC-53D2A572D64E}" sibTransId="{75F4C67A-B659-47C9-B417-58A77FCE81C0}"/>
    <dgm:cxn modelId="{D2EFDEC7-2CDD-4365-9BDF-334B14041EBE}" type="presOf" srcId="{3E111B9E-B81E-4C06-8F64-9DCB561EF7DC}" destId="{C37E0FE1-F0A5-40FE-B7F8-EF71CD966F2E}" srcOrd="0" destOrd="0" presId="urn:microsoft.com/office/officeart/2005/8/layout/hList1"/>
    <dgm:cxn modelId="{6D4D8AE2-3924-41CA-AA47-7F5FB1E90A8F}" srcId="{C11CF035-2821-4385-800C-BF23112966F2}" destId="{50B221D1-1CD7-4663-BD16-C2F41CA0C21C}" srcOrd="1" destOrd="0" parTransId="{73A0E95A-93D2-4FCD-9013-517B794F4BF6}" sibTransId="{C0A42720-5298-4CCA-B94C-DBC249506530}"/>
    <dgm:cxn modelId="{227AB5EC-3F84-4E68-8EA9-0CBC2A0084A8}" srcId="{C44E8524-A681-4FD8-9E04-75D6FC21F10B}" destId="{2E03339B-48DC-4A51-A06E-0C28A3930E5A}" srcOrd="3" destOrd="0" parTransId="{D3EE4BAE-753B-43FD-8C02-154D4425EFAA}" sibTransId="{0DE32932-0087-43F9-9D02-69196F555D8B}"/>
    <dgm:cxn modelId="{E3D13203-EE1A-45F0-9AC7-B72DA7F31744}" srcId="{79E7FDC2-4B61-4ABE-A4EE-A36A171A6CB9}" destId="{D794D8A2-1592-47E6-9359-9B842A5CDB64}" srcOrd="2" destOrd="0" parTransId="{24424E90-D9ED-4B69-9758-38C04B519B86}" sibTransId="{65EF0CD0-8416-478C-8913-4D2F26812588}"/>
    <dgm:cxn modelId="{552BC743-F6B5-4804-9540-D5FD823B0D40}" srcId="{79E7FDC2-4B61-4ABE-A4EE-A36A171A6CB9}" destId="{A4BDBC18-0490-4E59-A76D-2D306D56A950}" srcOrd="5" destOrd="0" parTransId="{DC5F09D5-6709-4262-84B8-F2D3419E4A76}" sibTransId="{6525EBA8-61BB-4067-B657-7DBAE8464C22}"/>
    <dgm:cxn modelId="{EE52378A-6460-40C0-A812-FBA587D4DF96}" type="presOf" srcId="{E4186589-1759-4CAA-9B50-8D9172353594}" destId="{51C1CCAF-8127-4B6F-9DE0-199A83E70021}" srcOrd="0" destOrd="2" presId="urn:microsoft.com/office/officeart/2005/8/layout/hList1"/>
    <dgm:cxn modelId="{7677094D-59A7-44C0-8F53-C5DC42E16312}" type="presOf" srcId="{10DF1AF7-FB94-4E8E-BF79-2314005F9B4B}" destId="{CDE5708C-D3C5-45DE-8CE8-125B1C8D9F1A}" srcOrd="0" destOrd="3" presId="urn:microsoft.com/office/officeart/2005/8/layout/hList1"/>
    <dgm:cxn modelId="{072A4AF5-D346-476E-A6C1-9BE8677EF98E}" type="presOf" srcId="{27746ADA-829A-4CD5-A313-8FB1C37FA78D}" destId="{7A6940DA-4072-43F0-B478-39FDED4736EF}" srcOrd="0" destOrd="0" presId="urn:microsoft.com/office/officeart/2005/8/layout/hList1"/>
    <dgm:cxn modelId="{975F535A-EDA4-434E-BCB1-D1254EE48192}" srcId="{C11CF035-2821-4385-800C-BF23112966F2}" destId="{0EE7A278-CA51-4646-9CEC-EA6530085CA9}" srcOrd="3" destOrd="0" parTransId="{8859ADEE-0270-46A4-BF3C-FE1B8A0E9351}" sibTransId="{10C26837-DADE-411C-AF08-55D932C0C1A2}"/>
    <dgm:cxn modelId="{6D59C523-A77C-433D-8574-85CF7FF624F2}" srcId="{FB3970CC-3764-4CF8-A9F1-C81E8545C3EF}" destId="{5573DE57-0AFE-4288-A5B2-5F8A99A59F0B}" srcOrd="5" destOrd="0" parTransId="{0C9B8F55-B5E3-45F5-86CA-8690E3E176C6}" sibTransId="{150DB9EC-851C-4D0F-AA75-639E204D8965}"/>
    <dgm:cxn modelId="{F9B3FFF4-4BCA-442C-9999-B516D4664723}" type="presOf" srcId="{EE719497-FFD1-4444-A8C3-931A16C5B20C}" destId="{79FE67FC-B59A-41E5-919E-13264D50C17E}" srcOrd="0" destOrd="6" presId="urn:microsoft.com/office/officeart/2005/8/layout/hList1"/>
    <dgm:cxn modelId="{0E1601CF-CD42-4D74-B302-2D2CF8A3EB66}" type="presOf" srcId="{0EE7A278-CA51-4646-9CEC-EA6530085CA9}" destId="{58EEC780-CEEE-4245-A3E3-B2AF50AC3AD3}" srcOrd="0" destOrd="3" presId="urn:microsoft.com/office/officeart/2005/8/layout/hList1"/>
    <dgm:cxn modelId="{23AA1176-238B-4AE8-B071-36421608039E}" type="presOf" srcId="{C44E8524-A681-4FD8-9E04-75D6FC21F10B}" destId="{3F78FDD1-1C7E-4F56-9CC1-DCFE499E3ECF}" srcOrd="0" destOrd="0" presId="urn:microsoft.com/office/officeart/2005/8/layout/hList1"/>
    <dgm:cxn modelId="{B8013C0D-31EC-4DD3-9851-CE4BF9B419A3}" srcId="{C11CF035-2821-4385-800C-BF23112966F2}" destId="{CE6D710C-89C0-4D97-A568-DDD3E7B8FE4B}" srcOrd="0" destOrd="0" parTransId="{9E823E2B-D885-4D1C-B6CF-D51ABB4B5068}" sibTransId="{8995666C-AC90-48C8-B51E-3050E483A862}"/>
    <dgm:cxn modelId="{B2D074DA-12A1-4229-8FB1-4524E50BF4D2}" type="presOf" srcId="{79E7FDC2-4B61-4ABE-A4EE-A36A171A6CB9}" destId="{3C4235B2-1F5A-46A9-9A70-DB394645D442}" srcOrd="0" destOrd="0" presId="urn:microsoft.com/office/officeart/2005/8/layout/hList1"/>
    <dgm:cxn modelId="{3402AF5B-7A35-4466-825A-7880C75240EF}" srcId="{FB3970CC-3764-4CF8-A9F1-C81E8545C3EF}" destId="{10DF1AF7-FB94-4E8E-BF79-2314005F9B4B}" srcOrd="3" destOrd="0" parTransId="{D474559F-B59C-4B40-9691-6C921EDB5F7F}" sibTransId="{B8A88651-3208-4678-A949-41E929BEFDB7}"/>
    <dgm:cxn modelId="{13B9F643-2673-4A23-B002-C36EE265DD46}" type="presOf" srcId="{6483FF83-B0F7-4BF9-91B6-E6B0B1427B63}" destId="{79FE67FC-B59A-41E5-919E-13264D50C17E}" srcOrd="0" destOrd="3" presId="urn:microsoft.com/office/officeart/2005/8/layout/hList1"/>
    <dgm:cxn modelId="{F7A0DAD9-C909-46F9-A3E0-7E25EBDFF38F}" srcId="{C44E8524-A681-4FD8-9E04-75D6FC21F10B}" destId="{FB3970CC-3764-4CF8-A9F1-C81E8545C3EF}" srcOrd="1" destOrd="0" parTransId="{E4097C8C-404A-482E-AD8D-A9B192068190}" sibTransId="{EAC566C1-5940-4878-82B6-BD6B4C65BA6B}"/>
    <dgm:cxn modelId="{706E389A-AF11-4B25-94BE-1A0289876619}" type="presOf" srcId="{2E03339B-48DC-4A51-A06E-0C28A3930E5A}" destId="{75AF2B14-97BA-4515-BFBF-3D926F36941E}" srcOrd="0" destOrd="0" presId="urn:microsoft.com/office/officeart/2005/8/layout/hList1"/>
    <dgm:cxn modelId="{DC0FF6AD-F43E-4E4F-B17F-56D1B75D008C}" type="presOf" srcId="{B2A08B2E-F36C-4F1C-8F25-5EDF28A365D2}" destId="{C37E0FE1-F0A5-40FE-B7F8-EF71CD966F2E}" srcOrd="0" destOrd="2" presId="urn:microsoft.com/office/officeart/2005/8/layout/hList1"/>
    <dgm:cxn modelId="{A280A5FF-4248-401F-82C7-558DE55C103A}" type="presOf" srcId="{7D2B172A-5CF0-4D82-9CB9-D834B52CB646}" destId="{CDE5708C-D3C5-45DE-8CE8-125B1C8D9F1A}" srcOrd="0" destOrd="0" presId="urn:microsoft.com/office/officeart/2005/8/layout/hList1"/>
    <dgm:cxn modelId="{F7E61EC7-C61A-41F4-B93E-44F61A050CAE}" type="presOf" srcId="{2A04B584-EFF9-48D2-B935-8AEF93CEA447}" destId="{58EEC780-CEEE-4245-A3E3-B2AF50AC3AD3}" srcOrd="0" destOrd="4" presId="urn:microsoft.com/office/officeart/2005/8/layout/hList1"/>
    <dgm:cxn modelId="{7430B6D8-EDD4-4718-B415-593E3A854160}" type="presParOf" srcId="{3F78FDD1-1C7E-4F56-9CC1-DCFE499E3ECF}" destId="{006574EB-7569-4BE3-A1CB-2BB3FE572534}" srcOrd="0" destOrd="0" presId="urn:microsoft.com/office/officeart/2005/8/layout/hList1"/>
    <dgm:cxn modelId="{F26E99BC-02DA-4C15-84ED-5AA8BA03DB44}" type="presParOf" srcId="{006574EB-7569-4BE3-A1CB-2BB3FE572534}" destId="{7A6940DA-4072-43F0-B478-39FDED4736EF}" srcOrd="0" destOrd="0" presId="urn:microsoft.com/office/officeart/2005/8/layout/hList1"/>
    <dgm:cxn modelId="{E1311B31-8560-4A1C-914A-84ABDB24E554}" type="presParOf" srcId="{006574EB-7569-4BE3-A1CB-2BB3FE572534}" destId="{51C1CCAF-8127-4B6F-9DE0-199A83E70021}" srcOrd="1" destOrd="0" presId="urn:microsoft.com/office/officeart/2005/8/layout/hList1"/>
    <dgm:cxn modelId="{F28EF103-307F-49D1-A595-A83D18DB5ED6}" type="presParOf" srcId="{3F78FDD1-1C7E-4F56-9CC1-DCFE499E3ECF}" destId="{96AAA81A-FE6B-45F8-9D52-BB527AB71A63}" srcOrd="1" destOrd="0" presId="urn:microsoft.com/office/officeart/2005/8/layout/hList1"/>
    <dgm:cxn modelId="{95D6F9E9-8FED-4FB8-B453-1CD64D7DBF91}" type="presParOf" srcId="{3F78FDD1-1C7E-4F56-9CC1-DCFE499E3ECF}" destId="{64DFDD53-2291-4204-B71A-C373FB472156}" srcOrd="2" destOrd="0" presId="urn:microsoft.com/office/officeart/2005/8/layout/hList1"/>
    <dgm:cxn modelId="{FC7A50E2-66E1-4313-A4CA-35DBDBA9BF51}" type="presParOf" srcId="{64DFDD53-2291-4204-B71A-C373FB472156}" destId="{A8EA806B-BCCD-478C-BCF0-170218052E51}" srcOrd="0" destOrd="0" presId="urn:microsoft.com/office/officeart/2005/8/layout/hList1"/>
    <dgm:cxn modelId="{1D95A23A-3D8E-47C2-8C82-5E5B7A13E860}" type="presParOf" srcId="{64DFDD53-2291-4204-B71A-C373FB472156}" destId="{CDE5708C-D3C5-45DE-8CE8-125B1C8D9F1A}" srcOrd="1" destOrd="0" presId="urn:microsoft.com/office/officeart/2005/8/layout/hList1"/>
    <dgm:cxn modelId="{5F70CDD2-FA1B-43A9-AFE9-77F87FF7499E}" type="presParOf" srcId="{3F78FDD1-1C7E-4F56-9CC1-DCFE499E3ECF}" destId="{323CD6B9-9413-4B74-84FF-CBD74AE162F0}" srcOrd="3" destOrd="0" presId="urn:microsoft.com/office/officeart/2005/8/layout/hList1"/>
    <dgm:cxn modelId="{EDEB2853-69A4-436B-960D-AF05CBE61CC9}" type="presParOf" srcId="{3F78FDD1-1C7E-4F56-9CC1-DCFE499E3ECF}" destId="{FA9DB57F-45E9-4BED-BAE9-893295A2CB5A}" srcOrd="4" destOrd="0" presId="urn:microsoft.com/office/officeart/2005/8/layout/hList1"/>
    <dgm:cxn modelId="{B92121E1-ED10-46E7-A341-B9FDCDB88D0A}" type="presParOf" srcId="{FA9DB57F-45E9-4BED-BAE9-893295A2CB5A}" destId="{3C4235B2-1F5A-46A9-9A70-DB394645D442}" srcOrd="0" destOrd="0" presId="urn:microsoft.com/office/officeart/2005/8/layout/hList1"/>
    <dgm:cxn modelId="{BF1200C5-CEB1-4A58-A691-FCA47E52E177}" type="presParOf" srcId="{FA9DB57F-45E9-4BED-BAE9-893295A2CB5A}" destId="{79FE67FC-B59A-41E5-919E-13264D50C17E}" srcOrd="1" destOrd="0" presId="urn:microsoft.com/office/officeart/2005/8/layout/hList1"/>
    <dgm:cxn modelId="{1260D3DF-20F0-40B6-8BC0-1ECD6A5199D6}" type="presParOf" srcId="{3F78FDD1-1C7E-4F56-9CC1-DCFE499E3ECF}" destId="{E4976CB3-D31E-44C3-8A36-CA555988800A}" srcOrd="5" destOrd="0" presId="urn:microsoft.com/office/officeart/2005/8/layout/hList1"/>
    <dgm:cxn modelId="{26735554-941F-4CA7-B2A8-917D979DE322}" type="presParOf" srcId="{3F78FDD1-1C7E-4F56-9CC1-DCFE499E3ECF}" destId="{EC9921A3-578D-4BAE-B72C-675D3AFFB822}" srcOrd="6" destOrd="0" presId="urn:microsoft.com/office/officeart/2005/8/layout/hList1"/>
    <dgm:cxn modelId="{9801F8C7-D38A-4459-B85D-103B2BF74B2A}" type="presParOf" srcId="{EC9921A3-578D-4BAE-B72C-675D3AFFB822}" destId="{75AF2B14-97BA-4515-BFBF-3D926F36941E}" srcOrd="0" destOrd="0" presId="urn:microsoft.com/office/officeart/2005/8/layout/hList1"/>
    <dgm:cxn modelId="{7F5EE3D8-AC83-4898-8BE2-CE2AEC775B43}" type="presParOf" srcId="{EC9921A3-578D-4BAE-B72C-675D3AFFB822}" destId="{C37E0FE1-F0A5-40FE-B7F8-EF71CD966F2E}" srcOrd="1" destOrd="0" presId="urn:microsoft.com/office/officeart/2005/8/layout/hList1"/>
    <dgm:cxn modelId="{0A26400C-10A9-4F1F-AED9-7F63F01E6544}" type="presParOf" srcId="{3F78FDD1-1C7E-4F56-9CC1-DCFE499E3ECF}" destId="{85CE2722-E092-4121-A8C6-6ABB913B1E50}" srcOrd="7" destOrd="0" presId="urn:microsoft.com/office/officeart/2005/8/layout/hList1"/>
    <dgm:cxn modelId="{729C3CE8-FD13-4F9B-8B2F-3CCED18A9CC4}" type="presParOf" srcId="{3F78FDD1-1C7E-4F56-9CC1-DCFE499E3ECF}" destId="{5E7BDA99-EA67-4FE9-AA76-5D1F1885601C}" srcOrd="8" destOrd="0" presId="urn:microsoft.com/office/officeart/2005/8/layout/hList1"/>
    <dgm:cxn modelId="{0CB26B23-D52D-4B6E-984A-2920AA1B0B3C}" type="presParOf" srcId="{5E7BDA99-EA67-4FE9-AA76-5D1F1885601C}" destId="{6C5A4AE3-7EEA-4312-BB2A-C9E9EFB6DCF9}" srcOrd="0" destOrd="0" presId="urn:microsoft.com/office/officeart/2005/8/layout/hList1"/>
    <dgm:cxn modelId="{002EA807-3460-4FDB-B22E-5299A3A0ED1D}" type="presParOf" srcId="{5E7BDA99-EA67-4FE9-AA76-5D1F1885601C}" destId="{58EEC780-CEEE-4245-A3E3-B2AF50AC3AD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44E8524-A681-4FD8-9E04-75D6FC21F10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746ADA-829A-4CD5-A313-8FB1C37FA78D}">
      <dgm:prSet phldrT="[Text]"/>
      <dgm:spPr>
        <a:solidFill>
          <a:srgbClr val="555555"/>
        </a:solidFill>
        <a:ln>
          <a:solidFill>
            <a:srgbClr val="555555"/>
          </a:solidFill>
        </a:ln>
      </dgm:spPr>
      <dgm:t>
        <a:bodyPr/>
        <a:lstStyle/>
        <a:p>
          <a:r>
            <a:rPr lang="en-US" dirty="0"/>
            <a:t>Long LOS</a:t>
          </a:r>
          <a:br>
            <a:rPr lang="en-US" dirty="0"/>
          </a:br>
          <a:r>
            <a:rPr lang="en-US" dirty="0"/>
            <a:t>(&gt; 3 Days)</a:t>
          </a:r>
        </a:p>
      </dgm:t>
    </dgm:pt>
    <dgm:pt modelId="{F813067A-F12A-4D4C-A8FD-DFFFAC59560A}" type="parTrans" cxnId="{FB091BF3-EBB0-4938-BE54-093BE0CB3039}">
      <dgm:prSet/>
      <dgm:spPr/>
      <dgm:t>
        <a:bodyPr/>
        <a:lstStyle/>
        <a:p>
          <a:endParaRPr lang="en-US"/>
        </a:p>
      </dgm:t>
    </dgm:pt>
    <dgm:pt modelId="{5B0843B5-AC71-4CFE-9EFE-BFAECA68F2ED}" type="sibTrans" cxnId="{FB091BF3-EBB0-4938-BE54-093BE0CB3039}">
      <dgm:prSet/>
      <dgm:spPr/>
      <dgm:t>
        <a:bodyPr/>
        <a:lstStyle/>
        <a:p>
          <a:endParaRPr lang="en-US"/>
        </a:p>
      </dgm:t>
    </dgm:pt>
    <dgm:pt modelId="{E3F1D1A1-2667-4CA0-A047-885BD73869C8}">
      <dgm:prSet phldrT="[Text]"/>
      <dgm:spPr>
        <a:solidFill>
          <a:srgbClr val="C0C0C0">
            <a:alpha val="90000"/>
          </a:srgbClr>
        </a:solidFill>
        <a:ln>
          <a:solidFill>
            <a:srgbClr val="C0C0C0">
              <a:alpha val="90000"/>
            </a:srgbClr>
          </a:solidFill>
        </a:ln>
      </dgm:spPr>
      <dgm:t>
        <a:bodyPr/>
        <a:lstStyle/>
        <a:p>
          <a:pPr>
            <a:lnSpc>
              <a:spcPct val="114000"/>
            </a:lnSpc>
            <a:spcAft>
              <a:spcPts val="0"/>
            </a:spcAft>
          </a:pPr>
          <a:r>
            <a:rPr lang="en-US" dirty="0">
              <a:solidFill>
                <a:schemeClr val="accent3">
                  <a:lumMod val="50000"/>
                </a:schemeClr>
              </a:solidFill>
            </a:rPr>
            <a:t>Was the patella resurfaced?</a:t>
          </a:r>
        </a:p>
      </dgm:t>
    </dgm:pt>
    <dgm:pt modelId="{5A7C711B-927D-41A4-BE29-4B87A57EB9E2}" type="parTrans" cxnId="{FB7931CF-5DEB-4448-9EFB-2FB96D845C40}">
      <dgm:prSet/>
      <dgm:spPr/>
      <dgm:t>
        <a:bodyPr/>
        <a:lstStyle/>
        <a:p>
          <a:endParaRPr lang="en-US"/>
        </a:p>
      </dgm:t>
    </dgm:pt>
    <dgm:pt modelId="{AE5674A3-EEE7-4646-9222-FF75F68A4474}" type="sibTrans" cxnId="{FB7931CF-5DEB-4448-9EFB-2FB96D845C40}">
      <dgm:prSet/>
      <dgm:spPr/>
      <dgm:t>
        <a:bodyPr/>
        <a:lstStyle/>
        <a:p>
          <a:endParaRPr lang="en-US"/>
        </a:p>
      </dgm:t>
    </dgm:pt>
    <dgm:pt modelId="{FB3970CC-3764-4CF8-A9F1-C81E8545C3EF}">
      <dgm:prSet phldrT="[Text]"/>
      <dgm:spPr>
        <a:solidFill>
          <a:srgbClr val="555555"/>
        </a:solidFill>
        <a:ln>
          <a:solidFill>
            <a:srgbClr val="555555"/>
          </a:solidFill>
        </a:ln>
      </dgm:spPr>
      <dgm:t>
        <a:bodyPr/>
        <a:lstStyle/>
        <a:p>
          <a:r>
            <a:rPr lang="en-US" dirty="0"/>
            <a:t>Adverse Events</a:t>
          </a:r>
        </a:p>
      </dgm:t>
    </dgm:pt>
    <dgm:pt modelId="{E4097C8C-404A-482E-AD8D-A9B192068190}" type="parTrans" cxnId="{F7A0DAD9-C909-46F9-A3E0-7E25EBDFF38F}">
      <dgm:prSet/>
      <dgm:spPr/>
      <dgm:t>
        <a:bodyPr/>
        <a:lstStyle/>
        <a:p>
          <a:endParaRPr lang="en-US"/>
        </a:p>
      </dgm:t>
    </dgm:pt>
    <dgm:pt modelId="{EAC566C1-5940-4878-82B6-BD6B4C65BA6B}" type="sibTrans" cxnId="{F7A0DAD9-C909-46F9-A3E0-7E25EBDFF38F}">
      <dgm:prSet/>
      <dgm:spPr/>
      <dgm:t>
        <a:bodyPr/>
        <a:lstStyle/>
        <a:p>
          <a:endParaRPr lang="en-US"/>
        </a:p>
      </dgm:t>
    </dgm:pt>
    <dgm:pt modelId="{7D2B172A-5CF0-4D82-9CB9-D834B52CB646}">
      <dgm:prSet phldrT="[Text]"/>
      <dgm:spPr>
        <a:solidFill>
          <a:srgbClr val="C0C0C0">
            <a:alpha val="90000"/>
          </a:srgbClr>
        </a:solidFill>
        <a:ln>
          <a:solidFill>
            <a:srgbClr val="C0C0C0">
              <a:alpha val="90000"/>
            </a:srgbClr>
          </a:solidFill>
        </a:ln>
      </dgm:spPr>
      <dgm:t>
        <a:bodyPr/>
        <a:lstStyle/>
        <a:p>
          <a:pPr>
            <a:lnSpc>
              <a:spcPct val="114000"/>
            </a:lnSpc>
            <a:spcAft>
              <a:spcPts val="0"/>
            </a:spcAft>
          </a:pPr>
          <a:r>
            <a:rPr lang="en-US" dirty="0">
              <a:solidFill>
                <a:schemeClr val="accent3">
                  <a:lumMod val="50000"/>
                </a:schemeClr>
              </a:solidFill>
            </a:rPr>
            <a:t>SUI instruments used?</a:t>
          </a:r>
        </a:p>
      </dgm:t>
    </dgm:pt>
    <dgm:pt modelId="{767F6554-483D-45CF-8E6E-3784C814C1C5}" type="parTrans" cxnId="{D9D7CE35-22E2-4EFD-BF08-A5674A58FB0D}">
      <dgm:prSet/>
      <dgm:spPr/>
      <dgm:t>
        <a:bodyPr/>
        <a:lstStyle/>
        <a:p>
          <a:endParaRPr lang="en-US"/>
        </a:p>
      </dgm:t>
    </dgm:pt>
    <dgm:pt modelId="{A4B10140-E55C-4FF7-8418-E75A33295D76}" type="sibTrans" cxnId="{D9D7CE35-22E2-4EFD-BF08-A5674A58FB0D}">
      <dgm:prSet/>
      <dgm:spPr/>
      <dgm:t>
        <a:bodyPr/>
        <a:lstStyle/>
        <a:p>
          <a:endParaRPr lang="en-US"/>
        </a:p>
      </dgm:t>
    </dgm:pt>
    <dgm:pt modelId="{79E7FDC2-4B61-4ABE-A4EE-A36A171A6CB9}">
      <dgm:prSet phldrT="[Text]"/>
      <dgm:spPr>
        <a:solidFill>
          <a:srgbClr val="555555"/>
        </a:solidFill>
        <a:ln>
          <a:solidFill>
            <a:srgbClr val="555555"/>
          </a:solidFill>
        </a:ln>
      </dgm:spPr>
      <dgm:t>
        <a:bodyPr/>
        <a:lstStyle/>
        <a:p>
          <a:r>
            <a:rPr lang="en-US" dirty="0"/>
            <a:t>90-Day Adverse Events</a:t>
          </a:r>
        </a:p>
      </dgm:t>
    </dgm:pt>
    <dgm:pt modelId="{3EE59B7D-1FA2-454F-B7CD-9A6910A65A6C}" type="parTrans" cxnId="{BA39CF49-9F10-447C-A573-45B46C9B9289}">
      <dgm:prSet/>
      <dgm:spPr/>
      <dgm:t>
        <a:bodyPr/>
        <a:lstStyle/>
        <a:p>
          <a:endParaRPr lang="en-US"/>
        </a:p>
      </dgm:t>
    </dgm:pt>
    <dgm:pt modelId="{472E2FCD-087E-4A94-B3DD-81665BAD428F}" type="sibTrans" cxnId="{BA39CF49-9F10-447C-A573-45B46C9B9289}">
      <dgm:prSet/>
      <dgm:spPr/>
      <dgm:t>
        <a:bodyPr/>
        <a:lstStyle/>
        <a:p>
          <a:endParaRPr lang="en-US"/>
        </a:p>
      </dgm:t>
    </dgm:pt>
    <dgm:pt modelId="{A1732D50-589F-4622-8052-DA8340CA305F}">
      <dgm:prSet phldrT="[Text]"/>
      <dgm:spPr>
        <a:solidFill>
          <a:srgbClr val="C0C0C0">
            <a:alpha val="90000"/>
          </a:srgbClr>
        </a:solidFill>
        <a:ln>
          <a:solidFill>
            <a:srgbClr val="C0C0C0">
              <a:alpha val="90000"/>
            </a:srgbClr>
          </a:solidFill>
        </a:ln>
      </dgm:spPr>
      <dgm:t>
        <a:bodyPr/>
        <a:lstStyle/>
        <a:p>
          <a:pPr>
            <a:lnSpc>
              <a:spcPct val="114000"/>
            </a:lnSpc>
            <a:spcAft>
              <a:spcPts val="0"/>
            </a:spcAft>
          </a:pPr>
          <a:r>
            <a:rPr lang="en-US" dirty="0">
              <a:solidFill>
                <a:schemeClr val="accent1">
                  <a:lumMod val="50000"/>
                </a:schemeClr>
              </a:solidFill>
            </a:rPr>
            <a:t>Gen Med: DVT</a:t>
          </a:r>
        </a:p>
      </dgm:t>
    </dgm:pt>
    <dgm:pt modelId="{4ACC2E11-E95B-4DF0-938D-3697F62D3032}" type="parTrans" cxnId="{EE589A93-9E9E-4F98-95FC-610B831671D0}">
      <dgm:prSet/>
      <dgm:spPr/>
      <dgm:t>
        <a:bodyPr/>
        <a:lstStyle/>
        <a:p>
          <a:endParaRPr lang="en-US"/>
        </a:p>
      </dgm:t>
    </dgm:pt>
    <dgm:pt modelId="{D8E4FEF3-C611-42FD-A8D8-7ADF3F1F0613}" type="sibTrans" cxnId="{EE589A93-9E9E-4F98-95FC-610B831671D0}">
      <dgm:prSet/>
      <dgm:spPr/>
      <dgm:t>
        <a:bodyPr/>
        <a:lstStyle/>
        <a:p>
          <a:endParaRPr lang="en-US"/>
        </a:p>
      </dgm:t>
    </dgm:pt>
    <dgm:pt modelId="{2E03339B-48DC-4A51-A06E-0C28A3930E5A}">
      <dgm:prSet phldrT="[Text]"/>
      <dgm:spPr>
        <a:solidFill>
          <a:srgbClr val="555555"/>
        </a:solidFill>
        <a:ln>
          <a:solidFill>
            <a:srgbClr val="555555"/>
          </a:solidFill>
        </a:ln>
      </dgm:spPr>
      <dgm:t>
        <a:bodyPr/>
        <a:lstStyle/>
        <a:p>
          <a:r>
            <a:rPr lang="en-US" dirty="0"/>
            <a:t>Poor Post-op PKIP Total Score (&lt; 70)</a:t>
          </a:r>
        </a:p>
      </dgm:t>
    </dgm:pt>
    <dgm:pt modelId="{D3EE4BAE-753B-43FD-8C02-154D4425EFAA}" type="parTrans" cxnId="{227AB5EC-3F84-4E68-8EA9-0CBC2A0084A8}">
      <dgm:prSet/>
      <dgm:spPr/>
      <dgm:t>
        <a:bodyPr/>
        <a:lstStyle/>
        <a:p>
          <a:endParaRPr lang="en-US"/>
        </a:p>
      </dgm:t>
    </dgm:pt>
    <dgm:pt modelId="{0DE32932-0087-43F9-9D02-69196F555D8B}" type="sibTrans" cxnId="{227AB5EC-3F84-4E68-8EA9-0CBC2A0084A8}">
      <dgm:prSet/>
      <dgm:spPr/>
      <dgm:t>
        <a:bodyPr/>
        <a:lstStyle/>
        <a:p>
          <a:endParaRPr lang="en-US"/>
        </a:p>
      </dgm:t>
    </dgm:pt>
    <dgm:pt modelId="{3E111B9E-B81E-4C06-8F64-9DCB561EF7DC}">
      <dgm:prSet/>
      <dgm:spPr>
        <a:solidFill>
          <a:srgbClr val="C0C0C0">
            <a:alpha val="90000"/>
          </a:srgbClr>
        </a:solidFill>
        <a:ln>
          <a:solidFill>
            <a:srgbClr val="C0C0C0">
              <a:alpha val="90000"/>
            </a:srgbClr>
          </a:solidFill>
        </a:ln>
      </dgm:spPr>
      <dgm:t>
        <a:bodyPr/>
        <a:lstStyle/>
        <a:p>
          <a:pPr>
            <a:lnSpc>
              <a:spcPct val="114000"/>
            </a:lnSpc>
            <a:spcAft>
              <a:spcPts val="0"/>
            </a:spcAft>
          </a:pPr>
          <a:r>
            <a:rPr lang="en-US" dirty="0">
              <a:solidFill>
                <a:schemeClr val="accent6">
                  <a:lumMod val="75000"/>
                </a:schemeClr>
              </a:solidFill>
            </a:rPr>
            <a:t>Pre-op PKIP total score</a:t>
          </a:r>
        </a:p>
      </dgm:t>
    </dgm:pt>
    <dgm:pt modelId="{4E87D8FD-FEF1-420A-A523-80F1B6152FFF}" type="parTrans" cxnId="{05BBCC1A-4930-4F3E-8AC2-A52BD36F40FF}">
      <dgm:prSet/>
      <dgm:spPr/>
      <dgm:t>
        <a:bodyPr/>
        <a:lstStyle/>
        <a:p>
          <a:endParaRPr lang="en-US"/>
        </a:p>
      </dgm:t>
    </dgm:pt>
    <dgm:pt modelId="{C2268EE2-AE6A-406F-B174-41F9752EEBCA}" type="sibTrans" cxnId="{05BBCC1A-4930-4F3E-8AC2-A52BD36F40FF}">
      <dgm:prSet/>
      <dgm:spPr/>
      <dgm:t>
        <a:bodyPr/>
        <a:lstStyle/>
        <a:p>
          <a:endParaRPr lang="en-US"/>
        </a:p>
      </dgm:t>
    </dgm:pt>
    <dgm:pt modelId="{7083ACBC-E09C-488F-AB16-D1CCA09D972E}">
      <dgm:prSet phldrT="[Text]"/>
      <dgm:spPr>
        <a:solidFill>
          <a:srgbClr val="C0C0C0">
            <a:alpha val="90000"/>
          </a:srgbClr>
        </a:solidFill>
        <a:ln>
          <a:solidFill>
            <a:srgbClr val="C0C0C0">
              <a:alpha val="90000"/>
            </a:srgbClr>
          </a:solidFill>
        </a:ln>
      </dgm:spPr>
      <dgm:t>
        <a:bodyPr/>
        <a:lstStyle/>
        <a:p>
          <a:pPr>
            <a:lnSpc>
              <a:spcPct val="114000"/>
            </a:lnSpc>
            <a:spcAft>
              <a:spcPts val="0"/>
            </a:spcAft>
          </a:pPr>
          <a:r>
            <a:rPr lang="en-US" dirty="0">
              <a:solidFill>
                <a:schemeClr val="accent6">
                  <a:lumMod val="75000"/>
                </a:schemeClr>
              </a:solidFill>
            </a:rPr>
            <a:t>Pre-op extension (flexion contracture)</a:t>
          </a:r>
        </a:p>
      </dgm:t>
    </dgm:pt>
    <dgm:pt modelId="{DEE66633-88A1-4A48-8EC4-3FE52812E669}" type="parTrans" cxnId="{E1FC6032-D1C3-4F63-989C-99941A5B311B}">
      <dgm:prSet/>
      <dgm:spPr/>
      <dgm:t>
        <a:bodyPr/>
        <a:lstStyle/>
        <a:p>
          <a:endParaRPr lang="en-US"/>
        </a:p>
      </dgm:t>
    </dgm:pt>
    <dgm:pt modelId="{F8C1C877-A439-4F64-AA05-FEEF3810283C}" type="sibTrans" cxnId="{E1FC6032-D1C3-4F63-989C-99941A5B311B}">
      <dgm:prSet/>
      <dgm:spPr/>
      <dgm:t>
        <a:bodyPr/>
        <a:lstStyle/>
        <a:p>
          <a:endParaRPr lang="en-US"/>
        </a:p>
      </dgm:t>
    </dgm:pt>
    <dgm:pt modelId="{549675E4-8680-4F00-8DF3-CC5F46D6E286}">
      <dgm:prSet phldrT="[Text]"/>
      <dgm:spPr>
        <a:solidFill>
          <a:srgbClr val="C0C0C0">
            <a:alpha val="90000"/>
          </a:srgbClr>
        </a:solidFill>
        <a:ln>
          <a:solidFill>
            <a:srgbClr val="C0C0C0">
              <a:alpha val="90000"/>
            </a:srgbClr>
          </a:solidFill>
        </a:ln>
      </dgm:spPr>
      <dgm:t>
        <a:bodyPr/>
        <a:lstStyle/>
        <a:p>
          <a:pPr>
            <a:lnSpc>
              <a:spcPct val="114000"/>
            </a:lnSpc>
            <a:spcAft>
              <a:spcPts val="0"/>
            </a:spcAft>
          </a:pPr>
          <a:r>
            <a:rPr lang="en-US" dirty="0">
              <a:solidFill>
                <a:schemeClr val="accent3">
                  <a:lumMod val="50000"/>
                </a:schemeClr>
              </a:solidFill>
            </a:rPr>
            <a:t>PS RP implants</a:t>
          </a:r>
        </a:p>
      </dgm:t>
    </dgm:pt>
    <dgm:pt modelId="{C8C10FC5-C1B3-4992-882C-13BD8B8B4815}" type="parTrans" cxnId="{1C7A0135-56D1-4DB9-9F17-4A520F44C956}">
      <dgm:prSet/>
      <dgm:spPr/>
      <dgm:t>
        <a:bodyPr/>
        <a:lstStyle/>
        <a:p>
          <a:endParaRPr lang="en-US"/>
        </a:p>
      </dgm:t>
    </dgm:pt>
    <dgm:pt modelId="{2B5C0530-E5A3-4A8A-ADBA-B8AB3CF03606}" type="sibTrans" cxnId="{1C7A0135-56D1-4DB9-9F17-4A520F44C956}">
      <dgm:prSet/>
      <dgm:spPr/>
      <dgm:t>
        <a:bodyPr/>
        <a:lstStyle/>
        <a:p>
          <a:endParaRPr lang="en-US"/>
        </a:p>
      </dgm:t>
    </dgm:pt>
    <dgm:pt modelId="{166F3E50-3E0E-48DB-B1FB-D706B4052666}">
      <dgm:prSet phldrT="[Text]"/>
      <dgm:spPr>
        <a:solidFill>
          <a:srgbClr val="C0C0C0">
            <a:alpha val="90000"/>
          </a:srgbClr>
        </a:solidFill>
        <a:ln>
          <a:solidFill>
            <a:srgbClr val="C0C0C0">
              <a:alpha val="90000"/>
            </a:srgbClr>
          </a:solidFill>
        </a:ln>
      </dgm:spPr>
      <dgm:t>
        <a:bodyPr/>
        <a:lstStyle/>
        <a:p>
          <a:pPr>
            <a:lnSpc>
              <a:spcPct val="114000"/>
            </a:lnSpc>
            <a:spcAft>
              <a:spcPts val="0"/>
            </a:spcAft>
          </a:pPr>
          <a:r>
            <a:rPr lang="en-US" dirty="0">
              <a:solidFill>
                <a:schemeClr val="accent1">
                  <a:lumMod val="50000"/>
                </a:schemeClr>
              </a:solidFill>
            </a:rPr>
            <a:t>No previous surgeries</a:t>
          </a:r>
        </a:p>
      </dgm:t>
    </dgm:pt>
    <dgm:pt modelId="{BA198768-CA1E-4D52-A9A0-C37843B9210A}" type="parTrans" cxnId="{BF637A3D-85A3-4931-890E-063C5E813D82}">
      <dgm:prSet/>
      <dgm:spPr/>
      <dgm:t>
        <a:bodyPr/>
        <a:lstStyle/>
        <a:p>
          <a:endParaRPr lang="en-US"/>
        </a:p>
      </dgm:t>
    </dgm:pt>
    <dgm:pt modelId="{8FE8D809-6F55-4E34-AFE3-C1A7AF8CFCE3}" type="sibTrans" cxnId="{BF637A3D-85A3-4931-890E-063C5E813D82}">
      <dgm:prSet/>
      <dgm:spPr/>
      <dgm:t>
        <a:bodyPr/>
        <a:lstStyle/>
        <a:p>
          <a:endParaRPr lang="en-US"/>
        </a:p>
      </dgm:t>
    </dgm:pt>
    <dgm:pt modelId="{B07F4F2E-CE51-47CA-9BBE-FAEC8A3BBBC7}">
      <dgm:prSet phldrT="[Text]"/>
      <dgm:spPr>
        <a:solidFill>
          <a:srgbClr val="C0C0C0">
            <a:alpha val="90000"/>
          </a:srgbClr>
        </a:solidFill>
        <a:ln>
          <a:solidFill>
            <a:srgbClr val="C0C0C0">
              <a:alpha val="90000"/>
            </a:srgbClr>
          </a:solidFill>
        </a:ln>
      </dgm:spPr>
      <dgm:t>
        <a:bodyPr/>
        <a:lstStyle/>
        <a:p>
          <a:pPr>
            <a:lnSpc>
              <a:spcPct val="114000"/>
            </a:lnSpc>
            <a:spcAft>
              <a:spcPts val="0"/>
            </a:spcAft>
          </a:pPr>
          <a:r>
            <a:rPr lang="en-US" dirty="0">
              <a:solidFill>
                <a:schemeClr val="accent6">
                  <a:lumMod val="75000"/>
                </a:schemeClr>
              </a:solidFill>
            </a:rPr>
            <a:t>Pre-op PKIP satisfaction</a:t>
          </a:r>
        </a:p>
      </dgm:t>
    </dgm:pt>
    <dgm:pt modelId="{DE8BBDD4-0472-4D28-87E1-9E6C4ACC4408}" type="parTrans" cxnId="{36FAC0D7-C190-4E8A-9052-658233C8C5FF}">
      <dgm:prSet/>
      <dgm:spPr/>
      <dgm:t>
        <a:bodyPr/>
        <a:lstStyle/>
        <a:p>
          <a:endParaRPr lang="en-US"/>
        </a:p>
      </dgm:t>
    </dgm:pt>
    <dgm:pt modelId="{698B5344-FD62-4076-9638-68135EDD2F7C}" type="sibTrans" cxnId="{36FAC0D7-C190-4E8A-9052-658233C8C5FF}">
      <dgm:prSet/>
      <dgm:spPr/>
      <dgm:t>
        <a:bodyPr/>
        <a:lstStyle/>
        <a:p>
          <a:endParaRPr lang="en-US"/>
        </a:p>
      </dgm:t>
    </dgm:pt>
    <dgm:pt modelId="{00B632FF-F291-4CA3-B5D5-0B19A889A334}">
      <dgm:prSet phldrT="[Text]"/>
      <dgm:spPr>
        <a:solidFill>
          <a:srgbClr val="C0C0C0">
            <a:alpha val="90000"/>
          </a:srgbClr>
        </a:solidFill>
        <a:ln>
          <a:solidFill>
            <a:srgbClr val="C0C0C0">
              <a:alpha val="90000"/>
            </a:srgbClr>
          </a:solidFill>
        </a:ln>
      </dgm:spPr>
      <dgm:t>
        <a:bodyPr/>
        <a:lstStyle/>
        <a:p>
          <a:pPr>
            <a:lnSpc>
              <a:spcPct val="114000"/>
            </a:lnSpc>
            <a:spcAft>
              <a:spcPts val="0"/>
            </a:spcAft>
          </a:pPr>
          <a:r>
            <a:rPr lang="en-US" dirty="0">
              <a:solidFill>
                <a:schemeClr val="accent1">
                  <a:lumMod val="50000"/>
                </a:schemeClr>
              </a:solidFill>
            </a:rPr>
            <a:t>Primary diagnosis: “Other”</a:t>
          </a:r>
        </a:p>
      </dgm:t>
    </dgm:pt>
    <dgm:pt modelId="{2212A6E7-9A32-475D-AA43-3B2A0C4407C6}" type="parTrans" cxnId="{A2FE1542-7CBC-428D-B8F9-8893D5026EEB}">
      <dgm:prSet/>
      <dgm:spPr/>
      <dgm:t>
        <a:bodyPr/>
        <a:lstStyle/>
        <a:p>
          <a:endParaRPr lang="en-US"/>
        </a:p>
      </dgm:t>
    </dgm:pt>
    <dgm:pt modelId="{C7CFE6FA-AC31-486C-BAA7-C315E6F95841}" type="sibTrans" cxnId="{A2FE1542-7CBC-428D-B8F9-8893D5026EEB}">
      <dgm:prSet/>
      <dgm:spPr/>
      <dgm:t>
        <a:bodyPr/>
        <a:lstStyle/>
        <a:p>
          <a:endParaRPr lang="en-US"/>
        </a:p>
      </dgm:t>
    </dgm:pt>
    <dgm:pt modelId="{6C04B2DA-3570-4A77-AB0F-59AD4E354D7A}">
      <dgm:prSet phldrT="[Text]"/>
      <dgm:spPr>
        <a:solidFill>
          <a:srgbClr val="C0C0C0">
            <a:alpha val="90000"/>
          </a:srgbClr>
        </a:solidFill>
        <a:ln>
          <a:solidFill>
            <a:srgbClr val="C0C0C0">
              <a:alpha val="90000"/>
            </a:srgbClr>
          </a:solidFill>
        </a:ln>
      </dgm:spPr>
      <dgm:t>
        <a:bodyPr/>
        <a:lstStyle/>
        <a:p>
          <a:pPr>
            <a:lnSpc>
              <a:spcPct val="114000"/>
            </a:lnSpc>
            <a:spcAft>
              <a:spcPts val="0"/>
            </a:spcAft>
          </a:pPr>
          <a:r>
            <a:rPr lang="en-US" dirty="0">
              <a:solidFill>
                <a:schemeClr val="accent3">
                  <a:lumMod val="50000"/>
                </a:schemeClr>
              </a:solidFill>
            </a:rPr>
            <a:t>Lateral patella release (Y/N)</a:t>
          </a:r>
        </a:p>
      </dgm:t>
    </dgm:pt>
    <dgm:pt modelId="{95C3FA3E-D65B-4E38-8303-79FAC968E922}" type="parTrans" cxnId="{D381125E-5993-49D4-9324-EE4F1289AE69}">
      <dgm:prSet/>
      <dgm:spPr/>
      <dgm:t>
        <a:bodyPr/>
        <a:lstStyle/>
        <a:p>
          <a:endParaRPr lang="en-US"/>
        </a:p>
      </dgm:t>
    </dgm:pt>
    <dgm:pt modelId="{49A0476E-D416-4F0F-A4E6-0EEF0EFB2EED}" type="sibTrans" cxnId="{D381125E-5993-49D4-9324-EE4F1289AE69}">
      <dgm:prSet/>
      <dgm:spPr/>
      <dgm:t>
        <a:bodyPr/>
        <a:lstStyle/>
        <a:p>
          <a:endParaRPr lang="en-US"/>
        </a:p>
      </dgm:t>
    </dgm:pt>
    <dgm:pt modelId="{57BC662A-4F5C-4E0D-9E14-CE51BE6AF0FA}">
      <dgm:prSet phldrT="[Text]"/>
      <dgm:spPr>
        <a:solidFill>
          <a:srgbClr val="C0C0C0">
            <a:alpha val="90000"/>
          </a:srgbClr>
        </a:solidFill>
        <a:ln>
          <a:solidFill>
            <a:srgbClr val="C0C0C0">
              <a:alpha val="90000"/>
            </a:srgbClr>
          </a:solidFill>
        </a:ln>
      </dgm:spPr>
      <dgm:t>
        <a:bodyPr/>
        <a:lstStyle/>
        <a:p>
          <a:pPr>
            <a:lnSpc>
              <a:spcPct val="114000"/>
            </a:lnSpc>
            <a:spcAft>
              <a:spcPts val="0"/>
            </a:spcAft>
          </a:pPr>
          <a:r>
            <a:rPr lang="en-US" dirty="0">
              <a:solidFill>
                <a:schemeClr val="accent6">
                  <a:lumMod val="75000"/>
                </a:schemeClr>
              </a:solidFill>
            </a:rPr>
            <a:t>Pre-op PKIP stability</a:t>
          </a:r>
        </a:p>
      </dgm:t>
    </dgm:pt>
    <dgm:pt modelId="{BD708FD4-CC16-4A92-BB3D-E1E03C44C8A0}" type="parTrans" cxnId="{4D4BD98B-9637-4F5F-8E60-A8C4BED65697}">
      <dgm:prSet/>
      <dgm:spPr/>
      <dgm:t>
        <a:bodyPr/>
        <a:lstStyle/>
        <a:p>
          <a:endParaRPr lang="en-US"/>
        </a:p>
      </dgm:t>
    </dgm:pt>
    <dgm:pt modelId="{AE0834E3-AB58-4639-A7D0-7497B34AE339}" type="sibTrans" cxnId="{4D4BD98B-9637-4F5F-8E60-A8C4BED65697}">
      <dgm:prSet/>
      <dgm:spPr/>
      <dgm:t>
        <a:bodyPr/>
        <a:lstStyle/>
        <a:p>
          <a:endParaRPr lang="en-US"/>
        </a:p>
      </dgm:t>
    </dgm:pt>
    <dgm:pt modelId="{F5BAEF47-AB9D-454B-B824-D7478213E788}">
      <dgm:prSet phldrT="[Text]"/>
      <dgm:spPr>
        <a:solidFill>
          <a:srgbClr val="C0C0C0">
            <a:alpha val="90000"/>
          </a:srgbClr>
        </a:solidFill>
        <a:ln>
          <a:solidFill>
            <a:srgbClr val="C0C0C0">
              <a:alpha val="90000"/>
            </a:srgbClr>
          </a:solidFill>
        </a:ln>
      </dgm:spPr>
      <dgm:t>
        <a:bodyPr/>
        <a:lstStyle/>
        <a:p>
          <a:pPr>
            <a:lnSpc>
              <a:spcPct val="114000"/>
            </a:lnSpc>
            <a:spcAft>
              <a:spcPts val="0"/>
            </a:spcAft>
          </a:pPr>
          <a:r>
            <a:rPr lang="en-US" dirty="0">
              <a:solidFill>
                <a:srgbClr val="7030A0"/>
              </a:solidFill>
            </a:rPr>
            <a:t>Posterior </a:t>
          </a:r>
          <a:r>
            <a:rPr lang="en-US" dirty="0" err="1">
              <a:solidFill>
                <a:srgbClr val="7030A0"/>
              </a:solidFill>
            </a:rPr>
            <a:t>tibial</a:t>
          </a:r>
          <a:r>
            <a:rPr lang="en-US" dirty="0">
              <a:solidFill>
                <a:srgbClr val="7030A0"/>
              </a:solidFill>
            </a:rPr>
            <a:t> slope</a:t>
          </a:r>
        </a:p>
      </dgm:t>
    </dgm:pt>
    <dgm:pt modelId="{4E60D0F2-F08A-4744-BC16-FA55222CBD37}" type="parTrans" cxnId="{123B512C-A6AB-41CF-81EC-560A27D5DA51}">
      <dgm:prSet/>
      <dgm:spPr/>
      <dgm:t>
        <a:bodyPr/>
        <a:lstStyle/>
        <a:p>
          <a:endParaRPr lang="en-US"/>
        </a:p>
      </dgm:t>
    </dgm:pt>
    <dgm:pt modelId="{4F9CE7F2-BF78-47EC-A6B2-7962D312C425}" type="sibTrans" cxnId="{123B512C-A6AB-41CF-81EC-560A27D5DA51}">
      <dgm:prSet/>
      <dgm:spPr/>
      <dgm:t>
        <a:bodyPr/>
        <a:lstStyle/>
        <a:p>
          <a:endParaRPr lang="en-US"/>
        </a:p>
      </dgm:t>
    </dgm:pt>
    <dgm:pt modelId="{1EF8B154-42CB-4120-B927-095F5DD54BFB}">
      <dgm:prSet phldrT="[Text]"/>
      <dgm:spPr>
        <a:solidFill>
          <a:srgbClr val="C0C0C0">
            <a:alpha val="90000"/>
          </a:srgbClr>
        </a:solidFill>
        <a:ln>
          <a:solidFill>
            <a:srgbClr val="C0C0C0">
              <a:alpha val="90000"/>
            </a:srgbClr>
          </a:solidFill>
        </a:ln>
      </dgm:spPr>
      <dgm:t>
        <a:bodyPr/>
        <a:lstStyle/>
        <a:p>
          <a:pPr>
            <a:lnSpc>
              <a:spcPct val="114000"/>
            </a:lnSpc>
            <a:spcAft>
              <a:spcPts val="0"/>
            </a:spcAft>
          </a:pPr>
          <a:r>
            <a:rPr lang="en-US" dirty="0" err="1">
              <a:solidFill>
                <a:schemeClr val="accent3">
                  <a:lumMod val="50000"/>
                </a:schemeClr>
              </a:solidFill>
            </a:rPr>
            <a:t>TruMatch</a:t>
          </a:r>
          <a:r>
            <a:rPr lang="en-US" dirty="0">
              <a:solidFill>
                <a:schemeClr val="accent3">
                  <a:lumMod val="50000"/>
                </a:schemeClr>
              </a:solidFill>
            </a:rPr>
            <a:t> used?</a:t>
          </a:r>
        </a:p>
      </dgm:t>
    </dgm:pt>
    <dgm:pt modelId="{7B8562CC-744B-4DF6-8E39-1360983EF7A3}" type="parTrans" cxnId="{34A43D1A-A1B8-4569-9623-761FCB10238C}">
      <dgm:prSet/>
      <dgm:spPr/>
      <dgm:t>
        <a:bodyPr/>
        <a:lstStyle/>
        <a:p>
          <a:endParaRPr lang="en-US"/>
        </a:p>
      </dgm:t>
    </dgm:pt>
    <dgm:pt modelId="{F8BB8955-6E5D-4BEE-8CDF-D4CD76356C1A}" type="sibTrans" cxnId="{34A43D1A-A1B8-4569-9623-761FCB10238C}">
      <dgm:prSet/>
      <dgm:spPr/>
      <dgm:t>
        <a:bodyPr/>
        <a:lstStyle/>
        <a:p>
          <a:endParaRPr lang="en-US"/>
        </a:p>
      </dgm:t>
    </dgm:pt>
    <dgm:pt modelId="{15C6D06A-697F-44B2-976D-C6EF60995B3F}">
      <dgm:prSet phldrT="[Text]"/>
      <dgm:spPr>
        <a:solidFill>
          <a:srgbClr val="C0C0C0">
            <a:alpha val="90000"/>
          </a:srgbClr>
        </a:solidFill>
        <a:ln>
          <a:solidFill>
            <a:srgbClr val="C0C0C0">
              <a:alpha val="90000"/>
            </a:srgbClr>
          </a:solidFill>
        </a:ln>
      </dgm:spPr>
      <dgm:t>
        <a:bodyPr/>
        <a:lstStyle/>
        <a:p>
          <a:pPr>
            <a:lnSpc>
              <a:spcPct val="114000"/>
            </a:lnSpc>
            <a:spcAft>
              <a:spcPts val="0"/>
            </a:spcAft>
          </a:pPr>
          <a:r>
            <a:rPr lang="en-US" dirty="0">
              <a:solidFill>
                <a:schemeClr val="accent6">
                  <a:lumMod val="75000"/>
                </a:schemeClr>
              </a:solidFill>
            </a:rPr>
            <a:t>Pre-op flexion achieved</a:t>
          </a:r>
        </a:p>
      </dgm:t>
    </dgm:pt>
    <dgm:pt modelId="{1ADF6222-0F8B-41C4-9811-2AFE82A3B7F8}" type="parTrans" cxnId="{F18CB3EF-55FC-4DCD-AB7A-16700D6C8FEA}">
      <dgm:prSet/>
      <dgm:spPr/>
      <dgm:t>
        <a:bodyPr/>
        <a:lstStyle/>
        <a:p>
          <a:endParaRPr lang="en-US"/>
        </a:p>
      </dgm:t>
    </dgm:pt>
    <dgm:pt modelId="{D654A8A9-8DDD-4629-800D-AC15DFC699A1}" type="sibTrans" cxnId="{F18CB3EF-55FC-4DCD-AB7A-16700D6C8FEA}">
      <dgm:prSet/>
      <dgm:spPr/>
      <dgm:t>
        <a:bodyPr/>
        <a:lstStyle/>
        <a:p>
          <a:endParaRPr lang="en-US"/>
        </a:p>
      </dgm:t>
    </dgm:pt>
    <dgm:pt modelId="{4AD9A484-8749-4B38-AAC6-1870315BB74B}">
      <dgm:prSet phldrT="[Text]"/>
      <dgm:spPr>
        <a:solidFill>
          <a:srgbClr val="C0C0C0">
            <a:alpha val="90000"/>
          </a:srgbClr>
        </a:solidFill>
        <a:ln>
          <a:solidFill>
            <a:srgbClr val="C0C0C0">
              <a:alpha val="90000"/>
            </a:srgbClr>
          </a:solidFill>
        </a:ln>
      </dgm:spPr>
      <dgm:t>
        <a:bodyPr/>
        <a:lstStyle/>
        <a:p>
          <a:pPr>
            <a:lnSpc>
              <a:spcPct val="114000"/>
            </a:lnSpc>
            <a:spcAft>
              <a:spcPts val="0"/>
            </a:spcAft>
          </a:pPr>
          <a:r>
            <a:rPr lang="en-US" dirty="0">
              <a:solidFill>
                <a:schemeClr val="accent1">
                  <a:lumMod val="50000"/>
                </a:schemeClr>
              </a:solidFill>
            </a:rPr>
            <a:t>Gen Med: cardio</a:t>
          </a:r>
        </a:p>
      </dgm:t>
    </dgm:pt>
    <dgm:pt modelId="{6DB86A75-CFEE-4E05-B41D-2AB6928AD7BD}" type="parTrans" cxnId="{C45EFD60-1951-428B-BE3C-7735FEF9B72D}">
      <dgm:prSet/>
      <dgm:spPr/>
      <dgm:t>
        <a:bodyPr/>
        <a:lstStyle/>
        <a:p>
          <a:endParaRPr lang="en-US"/>
        </a:p>
      </dgm:t>
    </dgm:pt>
    <dgm:pt modelId="{7DA387C7-232D-40C2-B8B1-2EE2D9F5BD73}" type="sibTrans" cxnId="{C45EFD60-1951-428B-BE3C-7735FEF9B72D}">
      <dgm:prSet/>
      <dgm:spPr/>
      <dgm:t>
        <a:bodyPr/>
        <a:lstStyle/>
        <a:p>
          <a:endParaRPr lang="en-US"/>
        </a:p>
      </dgm:t>
    </dgm:pt>
    <dgm:pt modelId="{CB56F15E-C54A-4884-A8D7-0EB4BF1F4D71}">
      <dgm:prSet phldrT="[Text]"/>
      <dgm:spPr>
        <a:solidFill>
          <a:srgbClr val="C0C0C0">
            <a:alpha val="90000"/>
          </a:srgbClr>
        </a:solidFill>
        <a:ln>
          <a:solidFill>
            <a:srgbClr val="C0C0C0">
              <a:alpha val="90000"/>
            </a:srgbClr>
          </a:solidFill>
        </a:ln>
      </dgm:spPr>
      <dgm:t>
        <a:bodyPr/>
        <a:lstStyle/>
        <a:p>
          <a:pPr>
            <a:lnSpc>
              <a:spcPct val="114000"/>
            </a:lnSpc>
            <a:spcAft>
              <a:spcPts val="0"/>
            </a:spcAft>
          </a:pPr>
          <a:r>
            <a:rPr lang="en-US" dirty="0">
              <a:solidFill>
                <a:schemeClr val="accent3">
                  <a:lumMod val="50000"/>
                </a:schemeClr>
              </a:solidFill>
            </a:rPr>
            <a:t>Antibiotic bone cement used?</a:t>
          </a:r>
        </a:p>
      </dgm:t>
    </dgm:pt>
    <dgm:pt modelId="{8788BB88-8245-497D-9365-799746205AC4}" type="parTrans" cxnId="{C4BBDB59-9BD9-4068-A43B-6EF561D0D6A1}">
      <dgm:prSet/>
      <dgm:spPr/>
      <dgm:t>
        <a:bodyPr/>
        <a:lstStyle/>
        <a:p>
          <a:endParaRPr lang="en-US"/>
        </a:p>
      </dgm:t>
    </dgm:pt>
    <dgm:pt modelId="{6F3B40EA-F668-40C4-A085-0466D53A352A}" type="sibTrans" cxnId="{C4BBDB59-9BD9-4068-A43B-6EF561D0D6A1}">
      <dgm:prSet/>
      <dgm:spPr/>
      <dgm:t>
        <a:bodyPr/>
        <a:lstStyle/>
        <a:p>
          <a:endParaRPr lang="en-US"/>
        </a:p>
      </dgm:t>
    </dgm:pt>
    <dgm:pt modelId="{B2AB2380-F48A-4779-8BE2-4F9135DC6076}">
      <dgm:prSet phldrT="[Text]"/>
      <dgm:spPr>
        <a:solidFill>
          <a:srgbClr val="C0C0C0">
            <a:alpha val="90000"/>
          </a:srgbClr>
        </a:solidFill>
        <a:ln>
          <a:solidFill>
            <a:srgbClr val="C0C0C0">
              <a:alpha val="90000"/>
            </a:srgbClr>
          </a:solidFill>
        </a:ln>
      </dgm:spPr>
      <dgm:t>
        <a:bodyPr/>
        <a:lstStyle/>
        <a:p>
          <a:pPr>
            <a:lnSpc>
              <a:spcPct val="114000"/>
            </a:lnSpc>
            <a:spcAft>
              <a:spcPts val="0"/>
            </a:spcAft>
          </a:pPr>
          <a:r>
            <a:rPr lang="en-US" dirty="0">
              <a:solidFill>
                <a:schemeClr val="accent1">
                  <a:lumMod val="50000"/>
                </a:schemeClr>
              </a:solidFill>
            </a:rPr>
            <a:t>Primary diagnosis: “posttraumatic arthritis”</a:t>
          </a:r>
        </a:p>
      </dgm:t>
    </dgm:pt>
    <dgm:pt modelId="{4A90F208-1483-4198-A5BD-4CA3B28DC3FB}" type="parTrans" cxnId="{86486C6D-441C-4859-B0A8-9940D6943E22}">
      <dgm:prSet/>
      <dgm:spPr/>
      <dgm:t>
        <a:bodyPr/>
        <a:lstStyle/>
        <a:p>
          <a:endParaRPr lang="en-US"/>
        </a:p>
      </dgm:t>
    </dgm:pt>
    <dgm:pt modelId="{BA4489CA-EF16-42C1-884E-B21AD5DB73CE}" type="sibTrans" cxnId="{86486C6D-441C-4859-B0A8-9940D6943E22}">
      <dgm:prSet/>
      <dgm:spPr/>
      <dgm:t>
        <a:bodyPr/>
        <a:lstStyle/>
        <a:p>
          <a:endParaRPr lang="en-US"/>
        </a:p>
      </dgm:t>
    </dgm:pt>
    <dgm:pt modelId="{6B694D43-F359-4DE5-B899-844EFE31536C}">
      <dgm:prSet phldrT="[Text]"/>
      <dgm:spPr>
        <a:solidFill>
          <a:srgbClr val="C0C0C0">
            <a:alpha val="90000"/>
          </a:srgbClr>
        </a:solidFill>
        <a:ln>
          <a:solidFill>
            <a:srgbClr val="C0C0C0">
              <a:alpha val="90000"/>
            </a:srgbClr>
          </a:solidFill>
        </a:ln>
      </dgm:spPr>
      <dgm:t>
        <a:bodyPr/>
        <a:lstStyle/>
        <a:p>
          <a:pPr>
            <a:lnSpc>
              <a:spcPct val="114000"/>
            </a:lnSpc>
            <a:spcAft>
              <a:spcPts val="0"/>
            </a:spcAft>
          </a:pPr>
          <a:r>
            <a:rPr lang="en-US" dirty="0">
              <a:solidFill>
                <a:schemeClr val="accent1">
                  <a:lumMod val="50000"/>
                </a:schemeClr>
              </a:solidFill>
            </a:rPr>
            <a:t>Previous treatment: ORIF</a:t>
          </a:r>
        </a:p>
      </dgm:t>
    </dgm:pt>
    <dgm:pt modelId="{3A344548-07C1-43A3-921F-BAD86343D496}" type="parTrans" cxnId="{AB8547B5-E149-4A31-8D41-E22FEE987ECA}">
      <dgm:prSet/>
      <dgm:spPr/>
      <dgm:t>
        <a:bodyPr/>
        <a:lstStyle/>
        <a:p>
          <a:endParaRPr lang="en-US"/>
        </a:p>
      </dgm:t>
    </dgm:pt>
    <dgm:pt modelId="{9E3D30F9-C71E-42A5-B126-209E2C9E7F7C}" type="sibTrans" cxnId="{AB8547B5-E149-4A31-8D41-E22FEE987ECA}">
      <dgm:prSet/>
      <dgm:spPr/>
      <dgm:t>
        <a:bodyPr/>
        <a:lstStyle/>
        <a:p>
          <a:endParaRPr lang="en-US"/>
        </a:p>
      </dgm:t>
    </dgm:pt>
    <dgm:pt modelId="{508ACD6B-CF86-4303-AE25-6C301955959D}">
      <dgm:prSet phldrT="[Text]"/>
      <dgm:spPr>
        <a:solidFill>
          <a:srgbClr val="C0C0C0">
            <a:alpha val="90000"/>
          </a:srgbClr>
        </a:solidFill>
        <a:ln>
          <a:solidFill>
            <a:srgbClr val="C0C0C0">
              <a:alpha val="90000"/>
            </a:srgbClr>
          </a:solidFill>
        </a:ln>
      </dgm:spPr>
      <dgm:t>
        <a:bodyPr/>
        <a:lstStyle/>
        <a:p>
          <a:pPr>
            <a:lnSpc>
              <a:spcPct val="114000"/>
            </a:lnSpc>
            <a:spcAft>
              <a:spcPts val="0"/>
            </a:spcAft>
          </a:pPr>
          <a:r>
            <a:rPr lang="en-US" dirty="0">
              <a:solidFill>
                <a:schemeClr val="accent1">
                  <a:lumMod val="50000"/>
                </a:schemeClr>
              </a:solidFill>
            </a:rPr>
            <a:t>Previous treatment: lateral release</a:t>
          </a:r>
        </a:p>
      </dgm:t>
    </dgm:pt>
    <dgm:pt modelId="{DD7EC08F-BCEA-42D7-9021-A8D034AFD5FE}" type="parTrans" cxnId="{2B04A6CC-49A3-475F-ABCB-F7C44D62BF22}">
      <dgm:prSet/>
      <dgm:spPr/>
      <dgm:t>
        <a:bodyPr/>
        <a:lstStyle/>
        <a:p>
          <a:endParaRPr lang="en-US"/>
        </a:p>
      </dgm:t>
    </dgm:pt>
    <dgm:pt modelId="{16762774-0999-40AC-93AA-024911C36F7E}" type="sibTrans" cxnId="{2B04A6CC-49A3-475F-ABCB-F7C44D62BF22}">
      <dgm:prSet/>
      <dgm:spPr/>
      <dgm:t>
        <a:bodyPr/>
        <a:lstStyle/>
        <a:p>
          <a:endParaRPr lang="en-US"/>
        </a:p>
      </dgm:t>
    </dgm:pt>
    <dgm:pt modelId="{B21EAB06-424F-4779-8DF0-F76F52B72299}">
      <dgm:prSet phldrT="[Text]"/>
      <dgm:spPr>
        <a:solidFill>
          <a:srgbClr val="C0C0C0">
            <a:alpha val="90000"/>
          </a:srgbClr>
        </a:solidFill>
        <a:ln>
          <a:solidFill>
            <a:srgbClr val="C0C0C0">
              <a:alpha val="90000"/>
            </a:srgbClr>
          </a:solidFill>
        </a:ln>
      </dgm:spPr>
      <dgm:t>
        <a:bodyPr/>
        <a:lstStyle/>
        <a:p>
          <a:pPr>
            <a:lnSpc>
              <a:spcPct val="114000"/>
            </a:lnSpc>
            <a:spcAft>
              <a:spcPts val="0"/>
            </a:spcAft>
          </a:pPr>
          <a:r>
            <a:rPr lang="en-US" dirty="0" err="1">
              <a:solidFill>
                <a:schemeClr val="accent3">
                  <a:lumMod val="50000"/>
                </a:schemeClr>
              </a:solidFill>
            </a:rPr>
            <a:t>Synovectomy</a:t>
          </a:r>
          <a:r>
            <a:rPr lang="en-US" dirty="0">
              <a:solidFill>
                <a:schemeClr val="accent3">
                  <a:lumMod val="50000"/>
                </a:schemeClr>
              </a:solidFill>
            </a:rPr>
            <a:t> during operation</a:t>
          </a:r>
        </a:p>
      </dgm:t>
    </dgm:pt>
    <dgm:pt modelId="{11E18E6C-8ACA-4184-900B-C54631FD06E9}" type="parTrans" cxnId="{2124C054-2403-4002-9F15-7C7992F49A1C}">
      <dgm:prSet/>
      <dgm:spPr/>
      <dgm:t>
        <a:bodyPr/>
        <a:lstStyle/>
        <a:p>
          <a:endParaRPr lang="en-US"/>
        </a:p>
      </dgm:t>
    </dgm:pt>
    <dgm:pt modelId="{3348B246-3867-454D-B074-1C8A1777A1D2}" type="sibTrans" cxnId="{2124C054-2403-4002-9F15-7C7992F49A1C}">
      <dgm:prSet/>
      <dgm:spPr/>
      <dgm:t>
        <a:bodyPr/>
        <a:lstStyle/>
        <a:p>
          <a:endParaRPr lang="en-US"/>
        </a:p>
      </dgm:t>
    </dgm:pt>
    <dgm:pt modelId="{5C50D549-80CD-45F0-80D9-A65DF918B5EE}">
      <dgm:prSet phldrT="[Text]"/>
      <dgm:spPr>
        <a:solidFill>
          <a:srgbClr val="C0C0C0">
            <a:alpha val="90000"/>
          </a:srgbClr>
        </a:solidFill>
        <a:ln>
          <a:solidFill>
            <a:srgbClr val="C0C0C0">
              <a:alpha val="90000"/>
            </a:srgbClr>
          </a:solidFill>
        </a:ln>
      </dgm:spPr>
      <dgm:t>
        <a:bodyPr/>
        <a:lstStyle/>
        <a:p>
          <a:pPr>
            <a:lnSpc>
              <a:spcPct val="114000"/>
            </a:lnSpc>
            <a:spcAft>
              <a:spcPts val="0"/>
            </a:spcAft>
          </a:pPr>
          <a:r>
            <a:rPr lang="en-US" dirty="0">
              <a:solidFill>
                <a:schemeClr val="accent6">
                  <a:lumMod val="75000"/>
                </a:schemeClr>
              </a:solidFill>
            </a:rPr>
            <a:t>Pre-op pain walking (KSS question)</a:t>
          </a:r>
        </a:p>
      </dgm:t>
    </dgm:pt>
    <dgm:pt modelId="{E7B2CB39-C70E-4BDB-BA73-29DE2A05290C}" type="parTrans" cxnId="{6DE84EC9-C325-4082-864F-D8AA51C660C3}">
      <dgm:prSet/>
      <dgm:spPr/>
      <dgm:t>
        <a:bodyPr/>
        <a:lstStyle/>
        <a:p>
          <a:endParaRPr lang="en-US"/>
        </a:p>
      </dgm:t>
    </dgm:pt>
    <dgm:pt modelId="{4989C045-2D28-420E-919E-5365E751A55D}" type="sibTrans" cxnId="{6DE84EC9-C325-4082-864F-D8AA51C660C3}">
      <dgm:prSet/>
      <dgm:spPr/>
      <dgm:t>
        <a:bodyPr/>
        <a:lstStyle/>
        <a:p>
          <a:endParaRPr lang="en-US"/>
        </a:p>
      </dgm:t>
    </dgm:pt>
    <dgm:pt modelId="{A1923F0A-C55B-4675-9204-2EF29DD38AE9}">
      <dgm:prSet phldrT="[Text]"/>
      <dgm:spPr>
        <a:solidFill>
          <a:srgbClr val="C0C0C0">
            <a:alpha val="90000"/>
          </a:srgbClr>
        </a:solidFill>
        <a:ln>
          <a:solidFill>
            <a:srgbClr val="C0C0C0">
              <a:alpha val="90000"/>
            </a:srgbClr>
          </a:solidFill>
        </a:ln>
      </dgm:spPr>
      <dgm:t>
        <a:bodyPr/>
        <a:lstStyle/>
        <a:p>
          <a:pPr>
            <a:lnSpc>
              <a:spcPct val="114000"/>
            </a:lnSpc>
            <a:spcAft>
              <a:spcPts val="0"/>
            </a:spcAft>
          </a:pPr>
          <a:r>
            <a:rPr lang="en-US" dirty="0">
              <a:solidFill>
                <a:schemeClr val="accent1">
                  <a:lumMod val="50000"/>
                </a:schemeClr>
              </a:solidFill>
            </a:rPr>
            <a:t>Previous treatment: meniscus</a:t>
          </a:r>
        </a:p>
      </dgm:t>
    </dgm:pt>
    <dgm:pt modelId="{56AC0129-1A06-4FBC-88DD-AC2DF4CD57A5}" type="parTrans" cxnId="{337D32BD-F90B-4EB4-9019-A6947C1BE1E9}">
      <dgm:prSet/>
      <dgm:spPr/>
      <dgm:t>
        <a:bodyPr/>
        <a:lstStyle/>
        <a:p>
          <a:endParaRPr lang="en-US"/>
        </a:p>
      </dgm:t>
    </dgm:pt>
    <dgm:pt modelId="{847658B6-C445-4CC4-8B81-019DC91EE54D}" type="sibTrans" cxnId="{337D32BD-F90B-4EB4-9019-A6947C1BE1E9}">
      <dgm:prSet/>
      <dgm:spPr/>
      <dgm:t>
        <a:bodyPr/>
        <a:lstStyle/>
        <a:p>
          <a:endParaRPr lang="en-US"/>
        </a:p>
      </dgm:t>
    </dgm:pt>
    <dgm:pt modelId="{3005CFC4-F06F-4EB5-9B2E-F6727F9A35F4}">
      <dgm:prSet phldrT="[Text]"/>
      <dgm:spPr>
        <a:solidFill>
          <a:srgbClr val="C0C0C0">
            <a:alpha val="90000"/>
          </a:srgbClr>
        </a:solidFill>
        <a:ln>
          <a:solidFill>
            <a:srgbClr val="C0C0C0">
              <a:alpha val="90000"/>
            </a:srgbClr>
          </a:solidFill>
        </a:ln>
      </dgm:spPr>
      <dgm:t>
        <a:bodyPr/>
        <a:lstStyle/>
        <a:p>
          <a:pPr>
            <a:lnSpc>
              <a:spcPct val="114000"/>
            </a:lnSpc>
            <a:spcAft>
              <a:spcPts val="0"/>
            </a:spcAft>
          </a:pPr>
          <a:r>
            <a:rPr lang="en-US" dirty="0">
              <a:solidFill>
                <a:schemeClr val="accent1">
                  <a:lumMod val="50000"/>
                </a:schemeClr>
              </a:solidFill>
            </a:rPr>
            <a:t>Gen Med: kidney disease</a:t>
          </a:r>
        </a:p>
      </dgm:t>
    </dgm:pt>
    <dgm:pt modelId="{E6E8C890-92DA-457E-84F0-737D128C5CFD}" type="parTrans" cxnId="{34DE1729-CE55-4074-9160-BC1B517BDFA2}">
      <dgm:prSet/>
      <dgm:spPr/>
      <dgm:t>
        <a:bodyPr/>
        <a:lstStyle/>
        <a:p>
          <a:endParaRPr lang="en-US"/>
        </a:p>
      </dgm:t>
    </dgm:pt>
    <dgm:pt modelId="{574C8DE5-A715-40F4-82ED-190D143A32A5}" type="sibTrans" cxnId="{34DE1729-CE55-4074-9160-BC1B517BDFA2}">
      <dgm:prSet/>
      <dgm:spPr/>
      <dgm:t>
        <a:bodyPr/>
        <a:lstStyle/>
        <a:p>
          <a:endParaRPr lang="en-US"/>
        </a:p>
      </dgm:t>
    </dgm:pt>
    <dgm:pt modelId="{5731D7AF-ACA0-4A57-B7CD-E76D3D47B956}">
      <dgm:prSet phldrT="[Text]"/>
      <dgm:spPr>
        <a:solidFill>
          <a:srgbClr val="C0C0C0">
            <a:alpha val="90000"/>
          </a:srgbClr>
        </a:solidFill>
        <a:ln>
          <a:solidFill>
            <a:srgbClr val="C0C0C0">
              <a:alpha val="90000"/>
            </a:srgbClr>
          </a:solidFill>
        </a:ln>
      </dgm:spPr>
      <dgm:t>
        <a:bodyPr/>
        <a:lstStyle/>
        <a:p>
          <a:pPr>
            <a:lnSpc>
              <a:spcPct val="114000"/>
            </a:lnSpc>
            <a:spcAft>
              <a:spcPts val="0"/>
            </a:spcAft>
          </a:pPr>
          <a:r>
            <a:rPr lang="en-US" dirty="0">
              <a:solidFill>
                <a:schemeClr val="accent1">
                  <a:lumMod val="50000"/>
                </a:schemeClr>
              </a:solidFill>
            </a:rPr>
            <a:t>Gen Med: inflammatory disease</a:t>
          </a:r>
        </a:p>
      </dgm:t>
    </dgm:pt>
    <dgm:pt modelId="{717EFB1D-4174-40CA-AC75-5525D4FBAE54}" type="parTrans" cxnId="{62051A75-1D7C-4643-A0DF-63D160066C9D}">
      <dgm:prSet/>
      <dgm:spPr/>
      <dgm:t>
        <a:bodyPr/>
        <a:lstStyle/>
        <a:p>
          <a:endParaRPr lang="en-US"/>
        </a:p>
      </dgm:t>
    </dgm:pt>
    <dgm:pt modelId="{14ADB99B-EBAD-41DA-88C8-C9E870155A8E}" type="sibTrans" cxnId="{62051A75-1D7C-4643-A0DF-63D160066C9D}">
      <dgm:prSet/>
      <dgm:spPr/>
      <dgm:t>
        <a:bodyPr/>
        <a:lstStyle/>
        <a:p>
          <a:endParaRPr lang="en-US"/>
        </a:p>
      </dgm:t>
    </dgm:pt>
    <dgm:pt modelId="{112E6A93-044C-4DED-904A-7775E92D6D94}">
      <dgm:prSet phldrT="[Text]"/>
      <dgm:spPr>
        <a:solidFill>
          <a:srgbClr val="C0C0C0">
            <a:alpha val="90000"/>
          </a:srgbClr>
        </a:solidFill>
        <a:ln>
          <a:solidFill>
            <a:srgbClr val="C0C0C0">
              <a:alpha val="90000"/>
            </a:srgbClr>
          </a:solidFill>
        </a:ln>
      </dgm:spPr>
      <dgm:t>
        <a:bodyPr/>
        <a:lstStyle/>
        <a:p>
          <a:pPr>
            <a:lnSpc>
              <a:spcPct val="114000"/>
            </a:lnSpc>
            <a:spcAft>
              <a:spcPts val="0"/>
            </a:spcAft>
          </a:pPr>
          <a:r>
            <a:rPr lang="en-US" dirty="0">
              <a:solidFill>
                <a:schemeClr val="accent6">
                  <a:lumMod val="75000"/>
                </a:schemeClr>
              </a:solidFill>
            </a:rPr>
            <a:t>Pre-op PKIP modify</a:t>
          </a:r>
        </a:p>
      </dgm:t>
    </dgm:pt>
    <dgm:pt modelId="{57F5879C-B5C8-4A6D-BB70-9DD25261203C}" type="parTrans" cxnId="{0CBB47D3-AACC-4132-9831-E5C748C9AA86}">
      <dgm:prSet/>
      <dgm:spPr/>
      <dgm:t>
        <a:bodyPr/>
        <a:lstStyle/>
        <a:p>
          <a:endParaRPr lang="en-US"/>
        </a:p>
      </dgm:t>
    </dgm:pt>
    <dgm:pt modelId="{44ED9D23-32FC-4439-8061-39444BEBDE89}" type="sibTrans" cxnId="{0CBB47D3-AACC-4132-9831-E5C748C9AA86}">
      <dgm:prSet/>
      <dgm:spPr/>
      <dgm:t>
        <a:bodyPr/>
        <a:lstStyle/>
        <a:p>
          <a:endParaRPr lang="en-US"/>
        </a:p>
      </dgm:t>
    </dgm:pt>
    <dgm:pt modelId="{510E766C-1D4D-42AE-9442-621C6D94F3AE}">
      <dgm:prSet phldrT="[Text]"/>
      <dgm:spPr>
        <a:solidFill>
          <a:srgbClr val="C0C0C0">
            <a:alpha val="90000"/>
          </a:srgbClr>
        </a:solidFill>
        <a:ln>
          <a:solidFill>
            <a:srgbClr val="C0C0C0">
              <a:alpha val="90000"/>
            </a:srgbClr>
          </a:solidFill>
        </a:ln>
      </dgm:spPr>
      <dgm:t>
        <a:bodyPr/>
        <a:lstStyle/>
        <a:p>
          <a:pPr>
            <a:lnSpc>
              <a:spcPct val="114000"/>
            </a:lnSpc>
            <a:spcAft>
              <a:spcPts val="0"/>
            </a:spcAft>
          </a:pPr>
          <a:r>
            <a:rPr lang="en-US" dirty="0">
              <a:solidFill>
                <a:schemeClr val="accent6">
                  <a:lumMod val="75000"/>
                </a:schemeClr>
              </a:solidFill>
            </a:rPr>
            <a:t>Pre-op PKIP confidence</a:t>
          </a:r>
        </a:p>
      </dgm:t>
    </dgm:pt>
    <dgm:pt modelId="{F8377B1B-346F-47AA-99B0-48433ED94CAE}" type="parTrans" cxnId="{3DCAAAB2-1A4D-4A65-886D-CA2A1D983322}">
      <dgm:prSet/>
      <dgm:spPr/>
      <dgm:t>
        <a:bodyPr/>
        <a:lstStyle/>
        <a:p>
          <a:endParaRPr lang="en-US"/>
        </a:p>
      </dgm:t>
    </dgm:pt>
    <dgm:pt modelId="{9FAE4D71-AB9D-4462-B121-836DAD685051}" type="sibTrans" cxnId="{3DCAAAB2-1A4D-4A65-886D-CA2A1D983322}">
      <dgm:prSet/>
      <dgm:spPr/>
      <dgm:t>
        <a:bodyPr/>
        <a:lstStyle/>
        <a:p>
          <a:endParaRPr lang="en-US"/>
        </a:p>
      </dgm:t>
    </dgm:pt>
    <dgm:pt modelId="{68A0EE44-19FD-4DCD-893F-CEB1A33C508B}">
      <dgm:prSet phldrT="[Text]"/>
      <dgm:spPr>
        <a:solidFill>
          <a:srgbClr val="C0C0C0">
            <a:alpha val="90000"/>
          </a:srgbClr>
        </a:solidFill>
        <a:ln>
          <a:solidFill>
            <a:srgbClr val="C0C0C0">
              <a:alpha val="90000"/>
            </a:srgbClr>
          </a:solidFill>
        </a:ln>
      </dgm:spPr>
      <dgm:t>
        <a:bodyPr/>
        <a:lstStyle/>
        <a:p>
          <a:pPr>
            <a:lnSpc>
              <a:spcPct val="114000"/>
            </a:lnSpc>
            <a:spcAft>
              <a:spcPts val="0"/>
            </a:spcAft>
          </a:pPr>
          <a:r>
            <a:rPr lang="en-US" dirty="0">
              <a:solidFill>
                <a:schemeClr val="accent1">
                  <a:lumMod val="50000"/>
                </a:schemeClr>
              </a:solidFill>
            </a:rPr>
            <a:t>Previous treatment: lateral release</a:t>
          </a:r>
        </a:p>
      </dgm:t>
    </dgm:pt>
    <dgm:pt modelId="{5ABAC0A4-AC09-4C5E-861E-98C0ECCE5F96}" type="parTrans" cxnId="{68E87751-891B-43B0-B2E9-9EA07CAE2843}">
      <dgm:prSet/>
      <dgm:spPr/>
      <dgm:t>
        <a:bodyPr/>
        <a:lstStyle/>
        <a:p>
          <a:endParaRPr lang="en-US"/>
        </a:p>
      </dgm:t>
    </dgm:pt>
    <dgm:pt modelId="{5EE42D5F-F02A-40EE-983A-3F78BE64E01F}" type="sibTrans" cxnId="{68E87751-891B-43B0-B2E9-9EA07CAE2843}">
      <dgm:prSet/>
      <dgm:spPr/>
      <dgm:t>
        <a:bodyPr/>
        <a:lstStyle/>
        <a:p>
          <a:endParaRPr lang="en-US"/>
        </a:p>
      </dgm:t>
    </dgm:pt>
    <dgm:pt modelId="{05E2DF03-26CB-4F6E-B39D-174C610B418B}">
      <dgm:prSet/>
      <dgm:spPr>
        <a:solidFill>
          <a:srgbClr val="C0C0C0">
            <a:alpha val="90000"/>
          </a:srgbClr>
        </a:solidFill>
        <a:ln>
          <a:solidFill>
            <a:srgbClr val="C0C0C0">
              <a:alpha val="90000"/>
            </a:srgbClr>
          </a:solidFill>
        </a:ln>
      </dgm:spPr>
      <dgm:t>
        <a:bodyPr/>
        <a:lstStyle/>
        <a:p>
          <a:pPr>
            <a:lnSpc>
              <a:spcPct val="114000"/>
            </a:lnSpc>
            <a:spcAft>
              <a:spcPts val="0"/>
            </a:spcAft>
          </a:pPr>
          <a:r>
            <a:rPr lang="en-US" dirty="0">
              <a:solidFill>
                <a:schemeClr val="tx2"/>
              </a:solidFill>
            </a:rPr>
            <a:t>Gen Med: gastro disease</a:t>
          </a:r>
        </a:p>
      </dgm:t>
    </dgm:pt>
    <dgm:pt modelId="{5E4CE908-E4CE-4148-B3CE-12BBABC7A0F4}" type="parTrans" cxnId="{D054EA3D-A626-4352-AD51-73E9C0F51A20}">
      <dgm:prSet/>
      <dgm:spPr/>
      <dgm:t>
        <a:bodyPr/>
        <a:lstStyle/>
        <a:p>
          <a:endParaRPr lang="en-US"/>
        </a:p>
      </dgm:t>
    </dgm:pt>
    <dgm:pt modelId="{FF9E49EA-02C9-46B2-A458-595A1FA017AE}" type="sibTrans" cxnId="{D054EA3D-A626-4352-AD51-73E9C0F51A20}">
      <dgm:prSet/>
      <dgm:spPr/>
      <dgm:t>
        <a:bodyPr/>
        <a:lstStyle/>
        <a:p>
          <a:endParaRPr lang="en-US"/>
        </a:p>
      </dgm:t>
    </dgm:pt>
    <dgm:pt modelId="{BB0F6E94-BBC7-4A30-8EB1-7255BF7F83A6}">
      <dgm:prSet/>
      <dgm:spPr>
        <a:solidFill>
          <a:srgbClr val="C0C0C0">
            <a:alpha val="90000"/>
          </a:srgbClr>
        </a:solidFill>
        <a:ln>
          <a:solidFill>
            <a:srgbClr val="C0C0C0">
              <a:alpha val="90000"/>
            </a:srgbClr>
          </a:solidFill>
        </a:ln>
      </dgm:spPr>
      <dgm:t>
        <a:bodyPr/>
        <a:lstStyle/>
        <a:p>
          <a:pPr>
            <a:lnSpc>
              <a:spcPct val="114000"/>
            </a:lnSpc>
            <a:spcAft>
              <a:spcPts val="0"/>
            </a:spcAft>
          </a:pPr>
          <a:r>
            <a:rPr lang="en-US" dirty="0">
              <a:solidFill>
                <a:schemeClr val="tx2"/>
              </a:solidFill>
            </a:rPr>
            <a:t>Primary diagnosis: “Other”</a:t>
          </a:r>
        </a:p>
      </dgm:t>
    </dgm:pt>
    <dgm:pt modelId="{0858B027-248A-4A14-83F2-0D72F12B46F2}" type="parTrans" cxnId="{D27A3EC5-FC93-4EF4-9F68-A5DE39E5B294}">
      <dgm:prSet/>
      <dgm:spPr/>
      <dgm:t>
        <a:bodyPr/>
        <a:lstStyle/>
        <a:p>
          <a:endParaRPr lang="en-US"/>
        </a:p>
      </dgm:t>
    </dgm:pt>
    <dgm:pt modelId="{8558B935-EE39-44FC-B99C-E03C876A5F0B}" type="sibTrans" cxnId="{D27A3EC5-FC93-4EF4-9F68-A5DE39E5B294}">
      <dgm:prSet/>
      <dgm:spPr/>
      <dgm:t>
        <a:bodyPr/>
        <a:lstStyle/>
        <a:p>
          <a:endParaRPr lang="en-US"/>
        </a:p>
      </dgm:t>
    </dgm:pt>
    <dgm:pt modelId="{86894FF5-07D3-47D4-B82C-225437A164FD}">
      <dgm:prSet/>
      <dgm:spPr>
        <a:solidFill>
          <a:srgbClr val="C0C0C0">
            <a:alpha val="90000"/>
          </a:srgbClr>
        </a:solidFill>
        <a:ln>
          <a:solidFill>
            <a:srgbClr val="C0C0C0">
              <a:alpha val="90000"/>
            </a:srgbClr>
          </a:solidFill>
        </a:ln>
      </dgm:spPr>
      <dgm:t>
        <a:bodyPr/>
        <a:lstStyle/>
        <a:p>
          <a:pPr>
            <a:lnSpc>
              <a:spcPct val="114000"/>
            </a:lnSpc>
            <a:spcAft>
              <a:spcPts val="0"/>
            </a:spcAft>
          </a:pPr>
          <a:r>
            <a:rPr lang="en-US" dirty="0">
              <a:solidFill>
                <a:schemeClr val="accent6">
                  <a:lumMod val="75000"/>
                </a:schemeClr>
              </a:solidFill>
            </a:rPr>
            <a:t>Pre-op KSS patient expectation #3</a:t>
          </a:r>
        </a:p>
      </dgm:t>
    </dgm:pt>
    <dgm:pt modelId="{78C66F97-59FF-4553-813B-BA21069EA476}" type="parTrans" cxnId="{F732B552-D83D-4A40-99A1-12BA05D46359}">
      <dgm:prSet/>
      <dgm:spPr/>
      <dgm:t>
        <a:bodyPr/>
        <a:lstStyle/>
        <a:p>
          <a:endParaRPr lang="en-US"/>
        </a:p>
      </dgm:t>
    </dgm:pt>
    <dgm:pt modelId="{0EAB3E34-96F4-4DF3-B25D-A7836C0CC547}" type="sibTrans" cxnId="{F732B552-D83D-4A40-99A1-12BA05D46359}">
      <dgm:prSet/>
      <dgm:spPr/>
      <dgm:t>
        <a:bodyPr/>
        <a:lstStyle/>
        <a:p>
          <a:endParaRPr lang="en-US"/>
        </a:p>
      </dgm:t>
    </dgm:pt>
    <dgm:pt modelId="{3349589E-FB67-4F6B-95E2-ADFC2DADB5AC}">
      <dgm:prSet/>
      <dgm:spPr>
        <a:solidFill>
          <a:srgbClr val="C0C0C0">
            <a:alpha val="90000"/>
          </a:srgbClr>
        </a:solidFill>
        <a:ln>
          <a:solidFill>
            <a:srgbClr val="C0C0C0">
              <a:alpha val="90000"/>
            </a:srgbClr>
          </a:solidFill>
        </a:ln>
      </dgm:spPr>
      <dgm:t>
        <a:bodyPr/>
        <a:lstStyle/>
        <a:p>
          <a:pPr>
            <a:lnSpc>
              <a:spcPct val="114000"/>
            </a:lnSpc>
            <a:spcAft>
              <a:spcPts val="0"/>
            </a:spcAft>
          </a:pPr>
          <a:r>
            <a:rPr lang="en-US" dirty="0">
              <a:solidFill>
                <a:schemeClr val="accent3">
                  <a:lumMod val="50000"/>
                </a:schemeClr>
              </a:solidFill>
            </a:rPr>
            <a:t>Measured resection</a:t>
          </a:r>
        </a:p>
      </dgm:t>
    </dgm:pt>
    <dgm:pt modelId="{C8B70501-BC0B-4564-B440-522FC5DC635C}" type="parTrans" cxnId="{3AECBE26-EE42-40B9-84C3-DA0DAEA9ECD6}">
      <dgm:prSet/>
      <dgm:spPr/>
      <dgm:t>
        <a:bodyPr/>
        <a:lstStyle/>
        <a:p>
          <a:endParaRPr lang="en-US"/>
        </a:p>
      </dgm:t>
    </dgm:pt>
    <dgm:pt modelId="{7658E30B-07E8-4B58-918A-8D9538BB6BA3}" type="sibTrans" cxnId="{3AECBE26-EE42-40B9-84C3-DA0DAEA9ECD6}">
      <dgm:prSet/>
      <dgm:spPr/>
      <dgm:t>
        <a:bodyPr/>
        <a:lstStyle/>
        <a:p>
          <a:endParaRPr lang="en-US"/>
        </a:p>
      </dgm:t>
    </dgm:pt>
    <dgm:pt modelId="{947FC8FE-10A9-45B2-8309-21BC7C714648}">
      <dgm:prSet/>
      <dgm:spPr>
        <a:solidFill>
          <a:srgbClr val="C0C0C0">
            <a:alpha val="90000"/>
          </a:srgbClr>
        </a:solidFill>
        <a:ln>
          <a:solidFill>
            <a:srgbClr val="C0C0C0">
              <a:alpha val="90000"/>
            </a:srgbClr>
          </a:solidFill>
        </a:ln>
      </dgm:spPr>
      <dgm:t>
        <a:bodyPr/>
        <a:lstStyle/>
        <a:p>
          <a:pPr>
            <a:lnSpc>
              <a:spcPct val="114000"/>
            </a:lnSpc>
            <a:spcAft>
              <a:spcPts val="0"/>
            </a:spcAft>
          </a:pPr>
          <a:r>
            <a:rPr lang="en-US" dirty="0">
              <a:solidFill>
                <a:schemeClr val="accent6">
                  <a:lumMod val="75000"/>
                </a:schemeClr>
              </a:solidFill>
            </a:rPr>
            <a:t>Pre-op KSS patient satisfaction #5</a:t>
          </a:r>
        </a:p>
      </dgm:t>
    </dgm:pt>
    <dgm:pt modelId="{BAC54869-F74B-4C7D-8E00-D1352F2E2B6B}" type="parTrans" cxnId="{A8415661-24C7-4D21-B91E-24805D0562EE}">
      <dgm:prSet/>
      <dgm:spPr/>
      <dgm:t>
        <a:bodyPr/>
        <a:lstStyle/>
        <a:p>
          <a:endParaRPr lang="en-US"/>
        </a:p>
      </dgm:t>
    </dgm:pt>
    <dgm:pt modelId="{628AC62C-1EA4-45B8-8C14-F211D914C190}" type="sibTrans" cxnId="{A8415661-24C7-4D21-B91E-24805D0562EE}">
      <dgm:prSet/>
      <dgm:spPr/>
      <dgm:t>
        <a:bodyPr/>
        <a:lstStyle/>
        <a:p>
          <a:endParaRPr lang="en-US"/>
        </a:p>
      </dgm:t>
    </dgm:pt>
    <dgm:pt modelId="{1EE624B0-0E4D-409A-852F-CB6C6734BDDD}">
      <dgm:prSet/>
      <dgm:spPr>
        <a:solidFill>
          <a:srgbClr val="C0C0C0">
            <a:alpha val="90000"/>
          </a:srgbClr>
        </a:solidFill>
        <a:ln>
          <a:solidFill>
            <a:srgbClr val="C0C0C0">
              <a:alpha val="90000"/>
            </a:srgbClr>
          </a:solidFill>
        </a:ln>
      </dgm:spPr>
      <dgm:t>
        <a:bodyPr/>
        <a:lstStyle/>
        <a:p>
          <a:pPr>
            <a:lnSpc>
              <a:spcPct val="114000"/>
            </a:lnSpc>
            <a:spcAft>
              <a:spcPts val="0"/>
            </a:spcAft>
          </a:pPr>
          <a:r>
            <a:rPr lang="en-US" dirty="0">
              <a:solidFill>
                <a:schemeClr val="accent3">
                  <a:lumMod val="50000"/>
                </a:schemeClr>
              </a:solidFill>
            </a:rPr>
            <a:t>Procedure duration</a:t>
          </a:r>
        </a:p>
      </dgm:t>
    </dgm:pt>
    <dgm:pt modelId="{2D136C73-55E9-4393-AD4B-9504BF88A1BB}" type="parTrans" cxnId="{077FA8AA-9A29-44D4-AE79-DFE8F4D9F364}">
      <dgm:prSet/>
      <dgm:spPr/>
      <dgm:t>
        <a:bodyPr/>
        <a:lstStyle/>
        <a:p>
          <a:endParaRPr lang="en-US"/>
        </a:p>
      </dgm:t>
    </dgm:pt>
    <dgm:pt modelId="{2876F435-40A3-4B17-8ACF-8778FBCEF8F6}" type="sibTrans" cxnId="{077FA8AA-9A29-44D4-AE79-DFE8F4D9F364}">
      <dgm:prSet/>
      <dgm:spPr/>
      <dgm:t>
        <a:bodyPr/>
        <a:lstStyle/>
        <a:p>
          <a:endParaRPr lang="en-US"/>
        </a:p>
      </dgm:t>
    </dgm:pt>
    <dgm:pt modelId="{C78D617C-798B-4E8F-ADD4-81724D262A6A}">
      <dgm:prSet/>
      <dgm:spPr>
        <a:solidFill>
          <a:srgbClr val="C0C0C0">
            <a:alpha val="90000"/>
          </a:srgbClr>
        </a:solidFill>
        <a:ln>
          <a:solidFill>
            <a:srgbClr val="C0C0C0">
              <a:alpha val="90000"/>
            </a:srgbClr>
          </a:solidFill>
        </a:ln>
      </dgm:spPr>
      <dgm:t>
        <a:bodyPr/>
        <a:lstStyle/>
        <a:p>
          <a:pPr>
            <a:lnSpc>
              <a:spcPct val="114000"/>
            </a:lnSpc>
            <a:spcAft>
              <a:spcPts val="0"/>
            </a:spcAft>
          </a:pPr>
          <a:r>
            <a:rPr lang="en-US" dirty="0">
              <a:solidFill>
                <a:schemeClr val="accent3">
                  <a:lumMod val="50000"/>
                </a:schemeClr>
              </a:solidFill>
            </a:rPr>
            <a:t>No soft tissue releases</a:t>
          </a:r>
        </a:p>
      </dgm:t>
    </dgm:pt>
    <dgm:pt modelId="{D262B028-816C-4262-8D6E-45FAA2B21CE5}" type="parTrans" cxnId="{7E74FE9C-C35D-4675-8A0A-F89655BF1FD0}">
      <dgm:prSet/>
      <dgm:spPr/>
      <dgm:t>
        <a:bodyPr/>
        <a:lstStyle/>
        <a:p>
          <a:endParaRPr lang="en-US"/>
        </a:p>
      </dgm:t>
    </dgm:pt>
    <dgm:pt modelId="{61A6642F-5E76-440E-A24A-4C60BDF7E6FE}" type="sibTrans" cxnId="{7E74FE9C-C35D-4675-8A0A-F89655BF1FD0}">
      <dgm:prSet/>
      <dgm:spPr/>
      <dgm:t>
        <a:bodyPr/>
        <a:lstStyle/>
        <a:p>
          <a:endParaRPr lang="en-US"/>
        </a:p>
      </dgm:t>
    </dgm:pt>
    <dgm:pt modelId="{EF691F99-AEB1-47A3-BC58-AB41AEFE8816}">
      <dgm:prSet/>
      <dgm:spPr>
        <a:solidFill>
          <a:srgbClr val="C0C0C0">
            <a:alpha val="90000"/>
          </a:srgbClr>
        </a:solidFill>
        <a:ln>
          <a:solidFill>
            <a:srgbClr val="C0C0C0">
              <a:alpha val="90000"/>
            </a:srgbClr>
          </a:solidFill>
        </a:ln>
      </dgm:spPr>
      <dgm:t>
        <a:bodyPr/>
        <a:lstStyle/>
        <a:p>
          <a:pPr>
            <a:lnSpc>
              <a:spcPct val="114000"/>
            </a:lnSpc>
            <a:spcAft>
              <a:spcPts val="0"/>
            </a:spcAft>
          </a:pPr>
          <a:r>
            <a:rPr lang="en-US" dirty="0">
              <a:solidFill>
                <a:srgbClr val="C00000"/>
              </a:solidFill>
            </a:rPr>
            <a:t>BMI</a:t>
          </a:r>
        </a:p>
      </dgm:t>
    </dgm:pt>
    <dgm:pt modelId="{B728DE15-F7F3-4869-A9DB-CCF54C4FCEA6}" type="parTrans" cxnId="{60EC6DF2-BDE1-436E-B3C5-7E7F06D63BB2}">
      <dgm:prSet/>
      <dgm:spPr/>
      <dgm:t>
        <a:bodyPr/>
        <a:lstStyle/>
        <a:p>
          <a:endParaRPr lang="en-US"/>
        </a:p>
      </dgm:t>
    </dgm:pt>
    <dgm:pt modelId="{C5153639-FC24-434C-BFCB-B1648C69197F}" type="sibTrans" cxnId="{60EC6DF2-BDE1-436E-B3C5-7E7F06D63BB2}">
      <dgm:prSet/>
      <dgm:spPr/>
      <dgm:t>
        <a:bodyPr/>
        <a:lstStyle/>
        <a:p>
          <a:endParaRPr lang="en-US"/>
        </a:p>
      </dgm:t>
    </dgm:pt>
    <dgm:pt modelId="{3F78FDD1-1C7E-4F56-9CC1-DCFE499E3ECF}" type="pres">
      <dgm:prSet presAssocID="{C44E8524-A681-4FD8-9E04-75D6FC21F10B}" presName="Name0" presStyleCnt="0">
        <dgm:presLayoutVars>
          <dgm:dir/>
          <dgm:animLvl val="lvl"/>
          <dgm:resizeHandles val="exact"/>
        </dgm:presLayoutVars>
      </dgm:prSet>
      <dgm:spPr/>
    </dgm:pt>
    <dgm:pt modelId="{006574EB-7569-4BE3-A1CB-2BB3FE572534}" type="pres">
      <dgm:prSet presAssocID="{27746ADA-829A-4CD5-A313-8FB1C37FA78D}" presName="composite" presStyleCnt="0"/>
      <dgm:spPr/>
    </dgm:pt>
    <dgm:pt modelId="{7A6940DA-4072-43F0-B478-39FDED4736EF}" type="pres">
      <dgm:prSet presAssocID="{27746ADA-829A-4CD5-A313-8FB1C37FA78D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51C1CCAF-8127-4B6F-9DE0-199A83E70021}" type="pres">
      <dgm:prSet presAssocID="{27746ADA-829A-4CD5-A313-8FB1C37FA78D}" presName="desTx" presStyleLbl="alignAccFollowNode1" presStyleIdx="0" presStyleCnt="4">
        <dgm:presLayoutVars>
          <dgm:bulletEnabled val="1"/>
        </dgm:presLayoutVars>
      </dgm:prSet>
      <dgm:spPr/>
    </dgm:pt>
    <dgm:pt modelId="{96AAA81A-FE6B-45F8-9D52-BB527AB71A63}" type="pres">
      <dgm:prSet presAssocID="{5B0843B5-AC71-4CFE-9EFE-BFAECA68F2ED}" presName="space" presStyleCnt="0"/>
      <dgm:spPr/>
    </dgm:pt>
    <dgm:pt modelId="{64DFDD53-2291-4204-B71A-C373FB472156}" type="pres">
      <dgm:prSet presAssocID="{FB3970CC-3764-4CF8-A9F1-C81E8545C3EF}" presName="composite" presStyleCnt="0"/>
      <dgm:spPr/>
    </dgm:pt>
    <dgm:pt modelId="{A8EA806B-BCCD-478C-BCF0-170218052E51}" type="pres">
      <dgm:prSet presAssocID="{FB3970CC-3764-4CF8-A9F1-C81E8545C3EF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CDE5708C-D3C5-45DE-8CE8-125B1C8D9F1A}" type="pres">
      <dgm:prSet presAssocID="{FB3970CC-3764-4CF8-A9F1-C81E8545C3EF}" presName="desTx" presStyleLbl="alignAccFollowNode1" presStyleIdx="1" presStyleCnt="4">
        <dgm:presLayoutVars>
          <dgm:bulletEnabled val="1"/>
        </dgm:presLayoutVars>
      </dgm:prSet>
      <dgm:spPr/>
    </dgm:pt>
    <dgm:pt modelId="{323CD6B9-9413-4B74-84FF-CBD74AE162F0}" type="pres">
      <dgm:prSet presAssocID="{EAC566C1-5940-4878-82B6-BD6B4C65BA6B}" presName="space" presStyleCnt="0"/>
      <dgm:spPr/>
    </dgm:pt>
    <dgm:pt modelId="{FA9DB57F-45E9-4BED-BAE9-893295A2CB5A}" type="pres">
      <dgm:prSet presAssocID="{79E7FDC2-4B61-4ABE-A4EE-A36A171A6CB9}" presName="composite" presStyleCnt="0"/>
      <dgm:spPr/>
    </dgm:pt>
    <dgm:pt modelId="{3C4235B2-1F5A-46A9-9A70-DB394645D442}" type="pres">
      <dgm:prSet presAssocID="{79E7FDC2-4B61-4ABE-A4EE-A36A171A6CB9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79FE67FC-B59A-41E5-919E-13264D50C17E}" type="pres">
      <dgm:prSet presAssocID="{79E7FDC2-4B61-4ABE-A4EE-A36A171A6CB9}" presName="desTx" presStyleLbl="alignAccFollowNode1" presStyleIdx="2" presStyleCnt="4">
        <dgm:presLayoutVars>
          <dgm:bulletEnabled val="1"/>
        </dgm:presLayoutVars>
      </dgm:prSet>
      <dgm:spPr/>
    </dgm:pt>
    <dgm:pt modelId="{E4976CB3-D31E-44C3-8A36-CA555988800A}" type="pres">
      <dgm:prSet presAssocID="{472E2FCD-087E-4A94-B3DD-81665BAD428F}" presName="space" presStyleCnt="0"/>
      <dgm:spPr/>
    </dgm:pt>
    <dgm:pt modelId="{EC9921A3-578D-4BAE-B72C-675D3AFFB822}" type="pres">
      <dgm:prSet presAssocID="{2E03339B-48DC-4A51-A06E-0C28A3930E5A}" presName="composite" presStyleCnt="0"/>
      <dgm:spPr/>
    </dgm:pt>
    <dgm:pt modelId="{75AF2B14-97BA-4515-BFBF-3D926F36941E}" type="pres">
      <dgm:prSet presAssocID="{2E03339B-48DC-4A51-A06E-0C28A3930E5A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C37E0FE1-F0A5-40FE-B7F8-EF71CD966F2E}" type="pres">
      <dgm:prSet presAssocID="{2E03339B-48DC-4A51-A06E-0C28A3930E5A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795C89BD-A38C-413B-97E2-14831A9BDC22}" type="presOf" srcId="{C78D617C-798B-4E8F-ADD4-81724D262A6A}" destId="{C37E0FE1-F0A5-40FE-B7F8-EF71CD966F2E}" srcOrd="0" destOrd="7" presId="urn:microsoft.com/office/officeart/2005/8/layout/hList1"/>
    <dgm:cxn modelId="{62051A75-1D7C-4643-A0DF-63D160066C9D}" srcId="{79E7FDC2-4B61-4ABE-A4EE-A36A171A6CB9}" destId="{5731D7AF-ACA0-4A57-B7CD-E76D3D47B956}" srcOrd="5" destOrd="0" parTransId="{717EFB1D-4174-40CA-AC75-5525D4FBAE54}" sibTransId="{14ADB99B-EBAD-41DA-88C8-C9E870155A8E}"/>
    <dgm:cxn modelId="{6DE84EC9-C325-4082-864F-D8AA51C660C3}" srcId="{79E7FDC2-4B61-4ABE-A4EE-A36A171A6CB9}" destId="{5C50D549-80CD-45F0-80D9-A65DF918B5EE}" srcOrd="2" destOrd="0" parTransId="{E7B2CB39-C70E-4BDB-BA73-29DE2A05290C}" sibTransId="{4989C045-2D28-420E-919E-5365E751A55D}"/>
    <dgm:cxn modelId="{D9D7CE35-22E2-4EFD-BF08-A5674A58FB0D}" srcId="{FB3970CC-3764-4CF8-A9F1-C81E8545C3EF}" destId="{7D2B172A-5CF0-4D82-9CB9-D834B52CB646}" srcOrd="0" destOrd="0" parTransId="{767F6554-483D-45CF-8E6E-3784C814C1C5}" sibTransId="{A4B10140-E55C-4FF7-8418-E75A33295D76}"/>
    <dgm:cxn modelId="{36FAC0D7-C190-4E8A-9052-658233C8C5FF}" srcId="{27746ADA-829A-4CD5-A313-8FB1C37FA78D}" destId="{B07F4F2E-CE51-47CA-9BBE-FAEC8A3BBBC7}" srcOrd="2" destOrd="0" parTransId="{DE8BBDD4-0472-4D28-87E1-9E6C4ACC4408}" sibTransId="{698B5344-FD62-4076-9638-68135EDD2F7C}"/>
    <dgm:cxn modelId="{0C4F0E1D-F1D0-4C27-B9BD-A1A3F0090CBB}" type="presOf" srcId="{B21EAB06-424F-4779-8DF0-F76F52B72299}" destId="{79FE67FC-B59A-41E5-919E-13264D50C17E}" srcOrd="0" destOrd="1" presId="urn:microsoft.com/office/officeart/2005/8/layout/hList1"/>
    <dgm:cxn modelId="{337D32BD-F90B-4EB4-9019-A6947C1BE1E9}" srcId="{79E7FDC2-4B61-4ABE-A4EE-A36A171A6CB9}" destId="{A1923F0A-C55B-4675-9204-2EF29DD38AE9}" srcOrd="3" destOrd="0" parTransId="{56AC0129-1A06-4FBC-88DD-AC2DF4CD57A5}" sibTransId="{847658B6-C445-4CC4-8B81-019DC91EE54D}"/>
    <dgm:cxn modelId="{BF637A3D-85A3-4931-890E-063C5E813D82}" srcId="{27746ADA-829A-4CD5-A313-8FB1C37FA78D}" destId="{166F3E50-3E0E-48DB-B1FB-D706B4052666}" srcOrd="6" destOrd="0" parTransId="{BA198768-CA1E-4D52-A9A0-C37843B9210A}" sibTransId="{8FE8D809-6F55-4E34-AFE3-C1A7AF8CFCE3}"/>
    <dgm:cxn modelId="{7B3E4EC0-221C-4C07-86F7-D94913481E7B}" type="presOf" srcId="{5C50D549-80CD-45F0-80D9-A65DF918B5EE}" destId="{79FE67FC-B59A-41E5-919E-13264D50C17E}" srcOrd="0" destOrd="2" presId="urn:microsoft.com/office/officeart/2005/8/layout/hList1"/>
    <dgm:cxn modelId="{BA39CF49-9F10-447C-A573-45B46C9B9289}" srcId="{C44E8524-A681-4FD8-9E04-75D6FC21F10B}" destId="{79E7FDC2-4B61-4ABE-A4EE-A36A171A6CB9}" srcOrd="2" destOrd="0" parTransId="{3EE59B7D-1FA2-454F-B7CD-9A6910A65A6C}" sibTransId="{472E2FCD-087E-4A94-B3DD-81665BAD428F}"/>
    <dgm:cxn modelId="{077FA8AA-9A29-44D4-AE79-DFE8F4D9F364}" srcId="{2E03339B-48DC-4A51-A06E-0C28A3930E5A}" destId="{1EE624B0-0E4D-409A-852F-CB6C6734BDDD}" srcOrd="6" destOrd="0" parTransId="{2D136C73-55E9-4393-AD4B-9504BF88A1BB}" sibTransId="{2876F435-40A3-4B17-8ACF-8778FBCEF8F6}"/>
    <dgm:cxn modelId="{E1FC6032-D1C3-4F63-989C-99941A5B311B}" srcId="{27746ADA-829A-4CD5-A313-8FB1C37FA78D}" destId="{7083ACBC-E09C-488F-AB16-D1CCA09D972E}" srcOrd="1" destOrd="0" parTransId="{DEE66633-88A1-4A48-8EC4-3FE52812E669}" sibTransId="{F8C1C877-A439-4F64-AA05-FEEF3810283C}"/>
    <dgm:cxn modelId="{00E5A5E1-0814-415B-B4E0-854FFDD1239F}" type="presOf" srcId="{68A0EE44-19FD-4DCD-893F-CEB1A33C508B}" destId="{79FE67FC-B59A-41E5-919E-13264D50C17E}" srcOrd="0" destOrd="8" presId="urn:microsoft.com/office/officeart/2005/8/layout/hList1"/>
    <dgm:cxn modelId="{FB7931CF-5DEB-4448-9EFB-2FB96D845C40}" srcId="{27746ADA-829A-4CD5-A313-8FB1C37FA78D}" destId="{E3F1D1A1-2667-4CA0-A047-885BD73869C8}" srcOrd="0" destOrd="0" parTransId="{5A7C711B-927D-41A4-BE29-4B87A57EB9E2}" sibTransId="{AE5674A3-EEE7-4646-9222-FF75F68A4474}"/>
    <dgm:cxn modelId="{9C920C2B-3B01-4BBC-AA0E-725C1FC84EB6}" type="presOf" srcId="{7083ACBC-E09C-488F-AB16-D1CCA09D972E}" destId="{51C1CCAF-8127-4B6F-9DE0-199A83E70021}" srcOrd="0" destOrd="1" presId="urn:microsoft.com/office/officeart/2005/8/layout/hList1"/>
    <dgm:cxn modelId="{2124C054-2403-4002-9F15-7C7992F49A1C}" srcId="{79E7FDC2-4B61-4ABE-A4EE-A36A171A6CB9}" destId="{B21EAB06-424F-4779-8DF0-F76F52B72299}" srcOrd="1" destOrd="0" parTransId="{11E18E6C-8ACA-4184-900B-C54631FD06E9}" sibTransId="{3348B246-3867-454D-B074-1C8A1777A1D2}"/>
    <dgm:cxn modelId="{60EC6DF2-BDE1-436E-B3C5-7E7F06D63BB2}" srcId="{2E03339B-48DC-4A51-A06E-0C28A3930E5A}" destId="{EF691F99-AEB1-47A3-BC58-AB41AEFE8816}" srcOrd="8" destOrd="0" parTransId="{B728DE15-F7F3-4869-A9DB-CCF54C4FCEA6}" sibTransId="{C5153639-FC24-434C-BFCB-B1648C69197F}"/>
    <dgm:cxn modelId="{4638E87B-351C-4CF7-AC86-304371526C59}" type="presOf" srcId="{1EF8B154-42CB-4120-B927-095F5DD54BFB}" destId="{CDE5708C-D3C5-45DE-8CE8-125B1C8D9F1A}" srcOrd="0" destOrd="1" presId="urn:microsoft.com/office/officeart/2005/8/layout/hList1"/>
    <dgm:cxn modelId="{4181E19F-C322-472A-98A5-70A275A5A266}" type="presOf" srcId="{57BC662A-4F5C-4E0D-9E14-CE51BE6AF0FA}" destId="{51C1CCAF-8127-4B6F-9DE0-199A83E70021}" srcOrd="0" destOrd="8" presId="urn:microsoft.com/office/officeart/2005/8/layout/hList1"/>
    <dgm:cxn modelId="{05BBCC1A-4930-4F3E-8AC2-A52BD36F40FF}" srcId="{2E03339B-48DC-4A51-A06E-0C28A3930E5A}" destId="{3E111B9E-B81E-4C06-8F64-9DCB561EF7DC}" srcOrd="0" destOrd="0" parTransId="{4E87D8FD-FEF1-420A-A523-80F1B6152FFF}" sibTransId="{C2268EE2-AE6A-406F-B174-41F9752EEBCA}"/>
    <dgm:cxn modelId="{C64A9091-29BC-4697-A15D-87BF949EBA2E}" type="presOf" srcId="{3E111B9E-B81E-4C06-8F64-9DCB561EF7DC}" destId="{C37E0FE1-F0A5-40FE-B7F8-EF71CD966F2E}" srcOrd="0" destOrd="0" presId="urn:microsoft.com/office/officeart/2005/8/layout/hList1"/>
    <dgm:cxn modelId="{34A43D1A-A1B8-4569-9623-761FCB10238C}" srcId="{FB3970CC-3764-4CF8-A9F1-C81E8545C3EF}" destId="{1EF8B154-42CB-4120-B927-095F5DD54BFB}" srcOrd="1" destOrd="0" parTransId="{7B8562CC-744B-4DF6-8E39-1360983EF7A3}" sibTransId="{F8BB8955-6E5D-4BEE-8CDF-D4CD76356C1A}"/>
    <dgm:cxn modelId="{C4BBDB59-9BD9-4068-A43B-6EF561D0D6A1}" srcId="{FB3970CC-3764-4CF8-A9F1-C81E8545C3EF}" destId="{CB56F15E-C54A-4884-A8D7-0EB4BF1F4D71}" srcOrd="6" destOrd="0" parTransId="{8788BB88-8245-497D-9365-799746205AC4}" sibTransId="{6F3B40EA-F668-40C4-A085-0466D53A352A}"/>
    <dgm:cxn modelId="{123B512C-A6AB-41CF-81EC-560A27D5DA51}" srcId="{27746ADA-829A-4CD5-A313-8FB1C37FA78D}" destId="{F5BAEF47-AB9D-454B-B824-D7478213E788}" srcOrd="3" destOrd="0" parTransId="{4E60D0F2-F08A-4744-BC16-FA55222CBD37}" sibTransId="{4F9CE7F2-BF78-47EC-A6B2-7962D312C425}"/>
    <dgm:cxn modelId="{95679CBD-52F9-4AD9-BD68-09309E2B24BE}" type="presOf" srcId="{00B632FF-F291-4CA3-B5D5-0B19A889A334}" destId="{51C1CCAF-8127-4B6F-9DE0-199A83E70021}" srcOrd="0" destOrd="7" presId="urn:microsoft.com/office/officeart/2005/8/layout/hList1"/>
    <dgm:cxn modelId="{A8415661-24C7-4D21-B91E-24805D0562EE}" srcId="{2E03339B-48DC-4A51-A06E-0C28A3930E5A}" destId="{947FC8FE-10A9-45B2-8309-21BC7C714648}" srcOrd="5" destOrd="0" parTransId="{BAC54869-F74B-4C7D-8E00-D1352F2E2B6B}" sibTransId="{628AC62C-1EA4-45B8-8C14-F211D914C190}"/>
    <dgm:cxn modelId="{2122E526-F62D-462E-8E04-25E4C5F87D0B}" type="presOf" srcId="{6C04B2DA-3570-4A77-AB0F-59AD4E354D7A}" destId="{51C1CCAF-8127-4B6F-9DE0-199A83E70021}" srcOrd="0" destOrd="4" presId="urn:microsoft.com/office/officeart/2005/8/layout/hList1"/>
    <dgm:cxn modelId="{7E74FE9C-C35D-4675-8A0A-F89655BF1FD0}" srcId="{2E03339B-48DC-4A51-A06E-0C28A3930E5A}" destId="{C78D617C-798B-4E8F-ADD4-81724D262A6A}" srcOrd="7" destOrd="0" parTransId="{D262B028-816C-4262-8D6E-45FAA2B21CE5}" sibTransId="{61A6642F-5E76-440E-A24A-4C60BDF7E6FE}"/>
    <dgm:cxn modelId="{467A1D61-8F53-4F29-A54A-5603D5398EBB}" type="presOf" srcId="{86894FF5-07D3-47D4-B82C-225437A164FD}" destId="{C37E0FE1-F0A5-40FE-B7F8-EF71CD966F2E}" srcOrd="0" destOrd="1" presId="urn:microsoft.com/office/officeart/2005/8/layout/hList1"/>
    <dgm:cxn modelId="{53CA7EAD-C77E-4397-B2BF-8DEF60C38377}" type="presOf" srcId="{947FC8FE-10A9-45B2-8309-21BC7C714648}" destId="{C37E0FE1-F0A5-40FE-B7F8-EF71CD966F2E}" srcOrd="0" destOrd="5" presId="urn:microsoft.com/office/officeart/2005/8/layout/hList1"/>
    <dgm:cxn modelId="{CDAB8190-DA0A-450B-9D51-EA856649FEE4}" type="presOf" srcId="{4AD9A484-8749-4B38-AAC6-1870315BB74B}" destId="{CDE5708C-D3C5-45DE-8CE8-125B1C8D9F1A}" srcOrd="0" destOrd="4" presId="urn:microsoft.com/office/officeart/2005/8/layout/hList1"/>
    <dgm:cxn modelId="{D381125E-5993-49D4-9324-EE4F1289AE69}" srcId="{27746ADA-829A-4CD5-A313-8FB1C37FA78D}" destId="{6C04B2DA-3570-4A77-AB0F-59AD4E354D7A}" srcOrd="4" destOrd="0" parTransId="{95C3FA3E-D65B-4E38-8303-79FAC968E922}" sibTransId="{49A0476E-D416-4F0F-A4E6-0EEF0EFB2EED}"/>
    <dgm:cxn modelId="{C90AD8E2-973D-4CFD-A5B5-C5630F2E5EBA}" type="presOf" srcId="{C44E8524-A681-4FD8-9E04-75D6FC21F10B}" destId="{3F78FDD1-1C7E-4F56-9CC1-DCFE499E3ECF}" srcOrd="0" destOrd="0" presId="urn:microsoft.com/office/officeart/2005/8/layout/hList1"/>
    <dgm:cxn modelId="{70014842-57C0-417A-BA13-F1D7F3563AB2}" type="presOf" srcId="{1EE624B0-0E4D-409A-852F-CB6C6734BDDD}" destId="{C37E0FE1-F0A5-40FE-B7F8-EF71CD966F2E}" srcOrd="0" destOrd="6" presId="urn:microsoft.com/office/officeart/2005/8/layout/hList1"/>
    <dgm:cxn modelId="{9465E96E-0F34-4F8C-A456-40247B3C7231}" type="presOf" srcId="{E3F1D1A1-2667-4CA0-A047-885BD73869C8}" destId="{51C1CCAF-8127-4B6F-9DE0-199A83E70021}" srcOrd="0" destOrd="0" presId="urn:microsoft.com/office/officeart/2005/8/layout/hList1"/>
    <dgm:cxn modelId="{FB091BF3-EBB0-4938-BE54-093BE0CB3039}" srcId="{C44E8524-A681-4FD8-9E04-75D6FC21F10B}" destId="{27746ADA-829A-4CD5-A313-8FB1C37FA78D}" srcOrd="0" destOrd="0" parTransId="{F813067A-F12A-4D4C-A8FD-DFFFAC59560A}" sibTransId="{5B0843B5-AC71-4CFE-9EFE-BFAECA68F2ED}"/>
    <dgm:cxn modelId="{EE589A93-9E9E-4F98-95FC-610B831671D0}" srcId="{79E7FDC2-4B61-4ABE-A4EE-A36A171A6CB9}" destId="{A1732D50-589F-4622-8052-DA8340CA305F}" srcOrd="0" destOrd="0" parTransId="{4ACC2E11-E95B-4DF0-938D-3697F62D3032}" sibTransId="{D8E4FEF3-C611-42FD-A8D8-7ADF3F1F0613}"/>
    <dgm:cxn modelId="{840899F0-6217-41C5-9D08-E9DDFC4234E8}" type="presOf" srcId="{CB56F15E-C54A-4884-A8D7-0EB4BF1F4D71}" destId="{CDE5708C-D3C5-45DE-8CE8-125B1C8D9F1A}" srcOrd="0" destOrd="6" presId="urn:microsoft.com/office/officeart/2005/8/layout/hList1"/>
    <dgm:cxn modelId="{5D409BF5-EA39-44C6-BDAB-F30FFDD9BB31}" type="presOf" srcId="{6B694D43-F359-4DE5-B899-844EFE31536C}" destId="{CDE5708C-D3C5-45DE-8CE8-125B1C8D9F1A}" srcOrd="0" destOrd="5" presId="urn:microsoft.com/office/officeart/2005/8/layout/hList1"/>
    <dgm:cxn modelId="{3AECBE26-EE42-40B9-84C3-DA0DAEA9ECD6}" srcId="{2E03339B-48DC-4A51-A06E-0C28A3930E5A}" destId="{3349589E-FB67-4F6B-95E2-ADFC2DADB5AC}" srcOrd="4" destOrd="0" parTransId="{C8B70501-BC0B-4564-B440-522FC5DC635C}" sibTransId="{7658E30B-07E8-4B58-918A-8D9538BB6BA3}"/>
    <dgm:cxn modelId="{C45EFD60-1951-428B-BE3C-7735FEF9B72D}" srcId="{FB3970CC-3764-4CF8-A9F1-C81E8545C3EF}" destId="{4AD9A484-8749-4B38-AAC6-1870315BB74B}" srcOrd="4" destOrd="0" parTransId="{6DB86A75-CFEE-4E05-B41D-2AB6928AD7BD}" sibTransId="{7DA387C7-232D-40C2-B8B1-2EE2D9F5BD73}"/>
    <dgm:cxn modelId="{86486C6D-441C-4859-B0A8-9940D6943E22}" srcId="{FB3970CC-3764-4CF8-A9F1-C81E8545C3EF}" destId="{B2AB2380-F48A-4779-8BE2-4F9135DC6076}" srcOrd="3" destOrd="0" parTransId="{4A90F208-1483-4198-A5BD-4CA3B28DC3FB}" sibTransId="{BA4489CA-EF16-42C1-884E-B21AD5DB73CE}"/>
    <dgm:cxn modelId="{6644E46E-10C8-48D2-B8D8-D69BB26A8CCF}" type="presOf" srcId="{112E6A93-044C-4DED-904A-7775E92D6D94}" destId="{79FE67FC-B59A-41E5-919E-13264D50C17E}" srcOrd="0" destOrd="6" presId="urn:microsoft.com/office/officeart/2005/8/layout/hList1"/>
    <dgm:cxn modelId="{AB8547B5-E149-4A31-8D41-E22FEE987ECA}" srcId="{FB3970CC-3764-4CF8-A9F1-C81E8545C3EF}" destId="{6B694D43-F359-4DE5-B899-844EFE31536C}" srcOrd="5" destOrd="0" parTransId="{3A344548-07C1-43A3-921F-BAD86343D496}" sibTransId="{9E3D30F9-C71E-42A5-B126-209E2C9E7F7C}"/>
    <dgm:cxn modelId="{FDDD5B92-3BA1-43F1-957D-EA9950FFC74C}" type="presOf" srcId="{15C6D06A-697F-44B2-976D-C6EF60995B3F}" destId="{CDE5708C-D3C5-45DE-8CE8-125B1C8D9F1A}" srcOrd="0" destOrd="2" presId="urn:microsoft.com/office/officeart/2005/8/layout/hList1"/>
    <dgm:cxn modelId="{CC0010FC-7FFC-4519-850A-39B51194EA43}" type="presOf" srcId="{A1923F0A-C55B-4675-9204-2EF29DD38AE9}" destId="{79FE67FC-B59A-41E5-919E-13264D50C17E}" srcOrd="0" destOrd="3" presId="urn:microsoft.com/office/officeart/2005/8/layout/hList1"/>
    <dgm:cxn modelId="{227AB5EC-3F84-4E68-8EA9-0CBC2A0084A8}" srcId="{C44E8524-A681-4FD8-9E04-75D6FC21F10B}" destId="{2E03339B-48DC-4A51-A06E-0C28A3930E5A}" srcOrd="3" destOrd="0" parTransId="{D3EE4BAE-753B-43FD-8C02-154D4425EFAA}" sibTransId="{0DE32932-0087-43F9-9D02-69196F555D8B}"/>
    <dgm:cxn modelId="{E73E4D13-9636-49B5-8692-A066F8C69054}" type="presOf" srcId="{EF691F99-AEB1-47A3-BC58-AB41AEFE8816}" destId="{C37E0FE1-F0A5-40FE-B7F8-EF71CD966F2E}" srcOrd="0" destOrd="8" presId="urn:microsoft.com/office/officeart/2005/8/layout/hList1"/>
    <dgm:cxn modelId="{1C812129-0E5A-4B5E-941E-D77DA77C91D7}" type="presOf" srcId="{7D2B172A-5CF0-4D82-9CB9-D834B52CB646}" destId="{CDE5708C-D3C5-45DE-8CE8-125B1C8D9F1A}" srcOrd="0" destOrd="0" presId="urn:microsoft.com/office/officeart/2005/8/layout/hList1"/>
    <dgm:cxn modelId="{2965D497-D485-40D1-B32A-F20666794577}" type="presOf" srcId="{05E2DF03-26CB-4F6E-B39D-174C610B418B}" destId="{C37E0FE1-F0A5-40FE-B7F8-EF71CD966F2E}" srcOrd="0" destOrd="2" presId="urn:microsoft.com/office/officeart/2005/8/layout/hList1"/>
    <dgm:cxn modelId="{CE20A3FA-6126-4B4D-B0A4-6652058EECEB}" type="presOf" srcId="{5731D7AF-ACA0-4A57-B7CD-E76D3D47B956}" destId="{79FE67FC-B59A-41E5-919E-13264D50C17E}" srcOrd="0" destOrd="5" presId="urn:microsoft.com/office/officeart/2005/8/layout/hList1"/>
    <dgm:cxn modelId="{4D4BD98B-9637-4F5F-8E60-A8C4BED65697}" srcId="{27746ADA-829A-4CD5-A313-8FB1C37FA78D}" destId="{57BC662A-4F5C-4E0D-9E14-CE51BE6AF0FA}" srcOrd="8" destOrd="0" parTransId="{BD708FD4-CC16-4A92-BB3D-E1E03C44C8A0}" sibTransId="{AE0834E3-AB58-4639-A7D0-7497B34AE339}"/>
    <dgm:cxn modelId="{84F8251F-A2CA-4A57-91E1-CC861F70677E}" type="presOf" srcId="{2E03339B-48DC-4A51-A06E-0C28A3930E5A}" destId="{75AF2B14-97BA-4515-BFBF-3D926F36941E}" srcOrd="0" destOrd="0" presId="urn:microsoft.com/office/officeart/2005/8/layout/hList1"/>
    <dgm:cxn modelId="{F061B263-9DDE-4564-95B9-A71C16621B87}" type="presOf" srcId="{79E7FDC2-4B61-4ABE-A4EE-A36A171A6CB9}" destId="{3C4235B2-1F5A-46A9-9A70-DB394645D442}" srcOrd="0" destOrd="0" presId="urn:microsoft.com/office/officeart/2005/8/layout/hList1"/>
    <dgm:cxn modelId="{F18CB3EF-55FC-4DCD-AB7A-16700D6C8FEA}" srcId="{FB3970CC-3764-4CF8-A9F1-C81E8545C3EF}" destId="{15C6D06A-697F-44B2-976D-C6EF60995B3F}" srcOrd="2" destOrd="0" parTransId="{1ADF6222-0F8B-41C4-9811-2AFE82A3B7F8}" sibTransId="{D654A8A9-8DDD-4629-800D-AC15DFC699A1}"/>
    <dgm:cxn modelId="{3DCAAAB2-1A4D-4A65-886D-CA2A1D983322}" srcId="{79E7FDC2-4B61-4ABE-A4EE-A36A171A6CB9}" destId="{510E766C-1D4D-42AE-9442-621C6D94F3AE}" srcOrd="7" destOrd="0" parTransId="{F8377B1B-346F-47AA-99B0-48433ED94CAE}" sibTransId="{9FAE4D71-AB9D-4462-B121-836DAD685051}"/>
    <dgm:cxn modelId="{0CBB47D3-AACC-4132-9831-E5C748C9AA86}" srcId="{79E7FDC2-4B61-4ABE-A4EE-A36A171A6CB9}" destId="{112E6A93-044C-4DED-904A-7775E92D6D94}" srcOrd="6" destOrd="0" parTransId="{57F5879C-B5C8-4A6D-BB70-9DD25261203C}" sibTransId="{44ED9D23-32FC-4439-8061-39444BEBDE89}"/>
    <dgm:cxn modelId="{CAB25DAC-4843-4BFC-8A4F-FFA18CAD5E9D}" type="presOf" srcId="{B2AB2380-F48A-4779-8BE2-4F9135DC6076}" destId="{CDE5708C-D3C5-45DE-8CE8-125B1C8D9F1A}" srcOrd="0" destOrd="3" presId="urn:microsoft.com/office/officeart/2005/8/layout/hList1"/>
    <dgm:cxn modelId="{CD4F575A-6010-4C2F-98CD-DA39E6FA9F92}" type="presOf" srcId="{B07F4F2E-CE51-47CA-9BBE-FAEC8A3BBBC7}" destId="{51C1CCAF-8127-4B6F-9DE0-199A83E70021}" srcOrd="0" destOrd="2" presId="urn:microsoft.com/office/officeart/2005/8/layout/hList1"/>
    <dgm:cxn modelId="{F732B552-D83D-4A40-99A1-12BA05D46359}" srcId="{2E03339B-48DC-4A51-A06E-0C28A3930E5A}" destId="{86894FF5-07D3-47D4-B82C-225437A164FD}" srcOrd="1" destOrd="0" parTransId="{78C66F97-59FF-4553-813B-BA21069EA476}" sibTransId="{0EAB3E34-96F4-4DF3-B25D-A7836C0CC547}"/>
    <dgm:cxn modelId="{34DE1729-CE55-4074-9160-BC1B517BDFA2}" srcId="{79E7FDC2-4B61-4ABE-A4EE-A36A171A6CB9}" destId="{3005CFC4-F06F-4EB5-9B2E-F6727F9A35F4}" srcOrd="4" destOrd="0" parTransId="{E6E8C890-92DA-457E-84F0-737D128C5CFD}" sibTransId="{574C8DE5-A715-40F4-82ED-190D143A32A5}"/>
    <dgm:cxn modelId="{1C7A0135-56D1-4DB9-9F17-4A520F44C956}" srcId="{27746ADA-829A-4CD5-A313-8FB1C37FA78D}" destId="{549675E4-8680-4F00-8DF3-CC5F46D6E286}" srcOrd="5" destOrd="0" parTransId="{C8C10FC5-C1B3-4992-882C-13BD8B8B4815}" sibTransId="{2B5C0530-E5A3-4A8A-ADBA-B8AB3CF03606}"/>
    <dgm:cxn modelId="{2B04A6CC-49A3-475F-ABCB-F7C44D62BF22}" srcId="{FB3970CC-3764-4CF8-A9F1-C81E8545C3EF}" destId="{508ACD6B-CF86-4303-AE25-6C301955959D}" srcOrd="7" destOrd="0" parTransId="{DD7EC08F-BCEA-42D7-9021-A8D034AFD5FE}" sibTransId="{16762774-0999-40AC-93AA-024911C36F7E}"/>
    <dgm:cxn modelId="{F8A7C15D-C8FC-45E7-884E-EBB60FFAE974}" type="presOf" srcId="{510E766C-1D4D-42AE-9442-621C6D94F3AE}" destId="{79FE67FC-B59A-41E5-919E-13264D50C17E}" srcOrd="0" destOrd="7" presId="urn:microsoft.com/office/officeart/2005/8/layout/hList1"/>
    <dgm:cxn modelId="{D054EA3D-A626-4352-AD51-73E9C0F51A20}" srcId="{2E03339B-48DC-4A51-A06E-0C28A3930E5A}" destId="{05E2DF03-26CB-4F6E-B39D-174C610B418B}" srcOrd="2" destOrd="0" parTransId="{5E4CE908-E4CE-4148-B3CE-12BBABC7A0F4}" sibTransId="{FF9E49EA-02C9-46B2-A458-595A1FA017AE}"/>
    <dgm:cxn modelId="{6D079507-EE9B-4B19-AAF3-FB0B3D7DE5B3}" type="presOf" srcId="{508ACD6B-CF86-4303-AE25-6C301955959D}" destId="{CDE5708C-D3C5-45DE-8CE8-125B1C8D9F1A}" srcOrd="0" destOrd="7" presId="urn:microsoft.com/office/officeart/2005/8/layout/hList1"/>
    <dgm:cxn modelId="{B956553B-F158-4BCF-BB5D-3E04BE21E271}" type="presOf" srcId="{FB3970CC-3764-4CF8-A9F1-C81E8545C3EF}" destId="{A8EA806B-BCCD-478C-BCF0-170218052E51}" srcOrd="0" destOrd="0" presId="urn:microsoft.com/office/officeart/2005/8/layout/hList1"/>
    <dgm:cxn modelId="{10C73CD0-D7E1-4C5B-88BC-47207D987B5C}" type="presOf" srcId="{3005CFC4-F06F-4EB5-9B2E-F6727F9A35F4}" destId="{79FE67FC-B59A-41E5-919E-13264D50C17E}" srcOrd="0" destOrd="4" presId="urn:microsoft.com/office/officeart/2005/8/layout/hList1"/>
    <dgm:cxn modelId="{1D36C520-1958-4F80-81C5-3AAA664E7F63}" type="presOf" srcId="{27746ADA-829A-4CD5-A313-8FB1C37FA78D}" destId="{7A6940DA-4072-43F0-B478-39FDED4736EF}" srcOrd="0" destOrd="0" presId="urn:microsoft.com/office/officeart/2005/8/layout/hList1"/>
    <dgm:cxn modelId="{27A8C267-E31E-49C0-815D-7F634B624F48}" type="presOf" srcId="{A1732D50-589F-4622-8052-DA8340CA305F}" destId="{79FE67FC-B59A-41E5-919E-13264D50C17E}" srcOrd="0" destOrd="0" presId="urn:microsoft.com/office/officeart/2005/8/layout/hList1"/>
    <dgm:cxn modelId="{17573F25-970F-4853-A989-6E9BA82551F9}" type="presOf" srcId="{BB0F6E94-BBC7-4A30-8EB1-7255BF7F83A6}" destId="{C37E0FE1-F0A5-40FE-B7F8-EF71CD966F2E}" srcOrd="0" destOrd="3" presId="urn:microsoft.com/office/officeart/2005/8/layout/hList1"/>
    <dgm:cxn modelId="{D27A3EC5-FC93-4EF4-9F68-A5DE39E5B294}" srcId="{2E03339B-48DC-4A51-A06E-0C28A3930E5A}" destId="{BB0F6E94-BBC7-4A30-8EB1-7255BF7F83A6}" srcOrd="3" destOrd="0" parTransId="{0858B027-248A-4A14-83F2-0D72F12B46F2}" sibTransId="{8558B935-EE39-44FC-B99C-E03C876A5F0B}"/>
    <dgm:cxn modelId="{CF92F253-834C-4C87-9BB0-25D35ADD944B}" type="presOf" srcId="{F5BAEF47-AB9D-454B-B824-D7478213E788}" destId="{51C1CCAF-8127-4B6F-9DE0-199A83E70021}" srcOrd="0" destOrd="3" presId="urn:microsoft.com/office/officeart/2005/8/layout/hList1"/>
    <dgm:cxn modelId="{507EAD58-9B10-420D-A1EB-7E08CA029EC3}" type="presOf" srcId="{549675E4-8680-4F00-8DF3-CC5F46D6E286}" destId="{51C1CCAF-8127-4B6F-9DE0-199A83E70021}" srcOrd="0" destOrd="5" presId="urn:microsoft.com/office/officeart/2005/8/layout/hList1"/>
    <dgm:cxn modelId="{7F055B34-21CD-4A74-A51C-811D51021A68}" type="presOf" srcId="{166F3E50-3E0E-48DB-B1FB-D706B4052666}" destId="{51C1CCAF-8127-4B6F-9DE0-199A83E70021}" srcOrd="0" destOrd="6" presId="urn:microsoft.com/office/officeart/2005/8/layout/hList1"/>
    <dgm:cxn modelId="{27EECC75-A6F1-43C7-867B-DA91B9AE470B}" type="presOf" srcId="{3349589E-FB67-4F6B-95E2-ADFC2DADB5AC}" destId="{C37E0FE1-F0A5-40FE-B7F8-EF71CD966F2E}" srcOrd="0" destOrd="4" presId="urn:microsoft.com/office/officeart/2005/8/layout/hList1"/>
    <dgm:cxn modelId="{A2FE1542-7CBC-428D-B8F9-8893D5026EEB}" srcId="{27746ADA-829A-4CD5-A313-8FB1C37FA78D}" destId="{00B632FF-F291-4CA3-B5D5-0B19A889A334}" srcOrd="7" destOrd="0" parTransId="{2212A6E7-9A32-475D-AA43-3B2A0C4407C6}" sibTransId="{C7CFE6FA-AC31-486C-BAA7-C315E6F95841}"/>
    <dgm:cxn modelId="{F7A0DAD9-C909-46F9-A3E0-7E25EBDFF38F}" srcId="{C44E8524-A681-4FD8-9E04-75D6FC21F10B}" destId="{FB3970CC-3764-4CF8-A9F1-C81E8545C3EF}" srcOrd="1" destOrd="0" parTransId="{E4097C8C-404A-482E-AD8D-A9B192068190}" sibTransId="{EAC566C1-5940-4878-82B6-BD6B4C65BA6B}"/>
    <dgm:cxn modelId="{68E87751-891B-43B0-B2E9-9EA07CAE2843}" srcId="{79E7FDC2-4B61-4ABE-A4EE-A36A171A6CB9}" destId="{68A0EE44-19FD-4DCD-893F-CEB1A33C508B}" srcOrd="8" destOrd="0" parTransId="{5ABAC0A4-AC09-4C5E-861E-98C0ECCE5F96}" sibTransId="{5EE42D5F-F02A-40EE-983A-3F78BE64E01F}"/>
    <dgm:cxn modelId="{827941AD-B1C8-497C-ACC0-5F2EBFD0E5C9}" type="presParOf" srcId="{3F78FDD1-1C7E-4F56-9CC1-DCFE499E3ECF}" destId="{006574EB-7569-4BE3-A1CB-2BB3FE572534}" srcOrd="0" destOrd="0" presId="urn:microsoft.com/office/officeart/2005/8/layout/hList1"/>
    <dgm:cxn modelId="{E487B207-A366-4CAC-A035-A57303EC6997}" type="presParOf" srcId="{006574EB-7569-4BE3-A1CB-2BB3FE572534}" destId="{7A6940DA-4072-43F0-B478-39FDED4736EF}" srcOrd="0" destOrd="0" presId="urn:microsoft.com/office/officeart/2005/8/layout/hList1"/>
    <dgm:cxn modelId="{07276F00-91F7-4D7C-A687-B026CBA2D3D3}" type="presParOf" srcId="{006574EB-7569-4BE3-A1CB-2BB3FE572534}" destId="{51C1CCAF-8127-4B6F-9DE0-199A83E70021}" srcOrd="1" destOrd="0" presId="urn:microsoft.com/office/officeart/2005/8/layout/hList1"/>
    <dgm:cxn modelId="{CF1E58E7-A336-464D-B7AB-D92353E5F404}" type="presParOf" srcId="{3F78FDD1-1C7E-4F56-9CC1-DCFE499E3ECF}" destId="{96AAA81A-FE6B-45F8-9D52-BB527AB71A63}" srcOrd="1" destOrd="0" presId="urn:microsoft.com/office/officeart/2005/8/layout/hList1"/>
    <dgm:cxn modelId="{6037BA12-E03B-4736-8DF6-468924C26D65}" type="presParOf" srcId="{3F78FDD1-1C7E-4F56-9CC1-DCFE499E3ECF}" destId="{64DFDD53-2291-4204-B71A-C373FB472156}" srcOrd="2" destOrd="0" presId="urn:microsoft.com/office/officeart/2005/8/layout/hList1"/>
    <dgm:cxn modelId="{F0EDB598-0011-4F6F-9F62-0F009A121EB9}" type="presParOf" srcId="{64DFDD53-2291-4204-B71A-C373FB472156}" destId="{A8EA806B-BCCD-478C-BCF0-170218052E51}" srcOrd="0" destOrd="0" presId="urn:microsoft.com/office/officeart/2005/8/layout/hList1"/>
    <dgm:cxn modelId="{C58020D9-76B8-4136-A8CF-C192E7456943}" type="presParOf" srcId="{64DFDD53-2291-4204-B71A-C373FB472156}" destId="{CDE5708C-D3C5-45DE-8CE8-125B1C8D9F1A}" srcOrd="1" destOrd="0" presId="urn:microsoft.com/office/officeart/2005/8/layout/hList1"/>
    <dgm:cxn modelId="{29AB6CB4-306B-46B5-9E0C-DB79DDC595F0}" type="presParOf" srcId="{3F78FDD1-1C7E-4F56-9CC1-DCFE499E3ECF}" destId="{323CD6B9-9413-4B74-84FF-CBD74AE162F0}" srcOrd="3" destOrd="0" presId="urn:microsoft.com/office/officeart/2005/8/layout/hList1"/>
    <dgm:cxn modelId="{B2AB309D-8E68-4663-959F-875CF9601F4F}" type="presParOf" srcId="{3F78FDD1-1C7E-4F56-9CC1-DCFE499E3ECF}" destId="{FA9DB57F-45E9-4BED-BAE9-893295A2CB5A}" srcOrd="4" destOrd="0" presId="urn:microsoft.com/office/officeart/2005/8/layout/hList1"/>
    <dgm:cxn modelId="{2FD92A63-9D7E-4C33-B992-483EE42B985F}" type="presParOf" srcId="{FA9DB57F-45E9-4BED-BAE9-893295A2CB5A}" destId="{3C4235B2-1F5A-46A9-9A70-DB394645D442}" srcOrd="0" destOrd="0" presId="urn:microsoft.com/office/officeart/2005/8/layout/hList1"/>
    <dgm:cxn modelId="{057E6441-A354-4880-A1AF-ACA2A2A035BB}" type="presParOf" srcId="{FA9DB57F-45E9-4BED-BAE9-893295A2CB5A}" destId="{79FE67FC-B59A-41E5-919E-13264D50C17E}" srcOrd="1" destOrd="0" presId="urn:microsoft.com/office/officeart/2005/8/layout/hList1"/>
    <dgm:cxn modelId="{461AF1CB-CE0A-4934-9766-D875B3E6076C}" type="presParOf" srcId="{3F78FDD1-1C7E-4F56-9CC1-DCFE499E3ECF}" destId="{E4976CB3-D31E-44C3-8A36-CA555988800A}" srcOrd="5" destOrd="0" presId="urn:microsoft.com/office/officeart/2005/8/layout/hList1"/>
    <dgm:cxn modelId="{8168A7CD-EE5B-4332-8127-C30754A0FF77}" type="presParOf" srcId="{3F78FDD1-1C7E-4F56-9CC1-DCFE499E3ECF}" destId="{EC9921A3-578D-4BAE-B72C-675D3AFFB822}" srcOrd="6" destOrd="0" presId="urn:microsoft.com/office/officeart/2005/8/layout/hList1"/>
    <dgm:cxn modelId="{4A58913E-DF9F-427F-AB14-B1173E1D97CB}" type="presParOf" srcId="{EC9921A3-578D-4BAE-B72C-675D3AFFB822}" destId="{75AF2B14-97BA-4515-BFBF-3D926F36941E}" srcOrd="0" destOrd="0" presId="urn:microsoft.com/office/officeart/2005/8/layout/hList1"/>
    <dgm:cxn modelId="{93005744-6D57-4764-96A9-8D71DACF7447}" type="presParOf" srcId="{EC9921A3-578D-4BAE-B72C-675D3AFFB822}" destId="{C37E0FE1-F0A5-40FE-B7F8-EF71CD966F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371FC9-88B4-6B45-B8DC-AE2F7B7FBCF6}">
      <dsp:nvSpPr>
        <dsp:cNvPr id="0" name=""/>
        <dsp:cNvSpPr/>
      </dsp:nvSpPr>
      <dsp:spPr>
        <a:xfrm>
          <a:off x="2847307" y="75745"/>
          <a:ext cx="3635803" cy="3635803"/>
        </a:xfrm>
        <a:prstGeom prst="ellipse">
          <a:avLst/>
        </a:prstGeom>
        <a:solidFill>
          <a:srgbClr val="3F6BAF">
            <a:alpha val="50000"/>
          </a:srgbClr>
        </a:solidFill>
        <a:ln w="38100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1" kern="1200" dirty="0">
            <a:solidFill>
              <a:schemeClr val="bg1"/>
            </a:solidFill>
          </a:endParaRPr>
        </a:p>
      </dsp:txBody>
      <dsp:txXfrm>
        <a:off x="3332080" y="712011"/>
        <a:ext cx="2666256" cy="1636111"/>
      </dsp:txXfrm>
    </dsp:sp>
    <dsp:sp modelId="{89955A1D-4759-5040-BF84-30F03BAFD06B}">
      <dsp:nvSpPr>
        <dsp:cNvPr id="0" name=""/>
        <dsp:cNvSpPr/>
      </dsp:nvSpPr>
      <dsp:spPr>
        <a:xfrm>
          <a:off x="4159226" y="2348123"/>
          <a:ext cx="3635803" cy="3635803"/>
        </a:xfrm>
        <a:prstGeom prst="ellipse">
          <a:avLst/>
        </a:prstGeom>
        <a:solidFill>
          <a:srgbClr val="71C26F">
            <a:alpha val="50000"/>
          </a:srgbClr>
        </a:solidFill>
        <a:ln w="38100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1" kern="1200" dirty="0">
            <a:solidFill>
              <a:srgbClr val="FFFFFF"/>
            </a:solidFill>
          </a:endParaRPr>
        </a:p>
      </dsp:txBody>
      <dsp:txXfrm>
        <a:off x="5271176" y="3287372"/>
        <a:ext cx="2181482" cy="1999692"/>
      </dsp:txXfrm>
    </dsp:sp>
    <dsp:sp modelId="{F0C67DF1-8647-4244-BD5B-4A9F40BE0A15}">
      <dsp:nvSpPr>
        <dsp:cNvPr id="0" name=""/>
        <dsp:cNvSpPr/>
      </dsp:nvSpPr>
      <dsp:spPr>
        <a:xfrm>
          <a:off x="1535387" y="2348123"/>
          <a:ext cx="3635803" cy="3635803"/>
        </a:xfrm>
        <a:prstGeom prst="ellipse">
          <a:avLst/>
        </a:prstGeom>
        <a:solidFill>
          <a:srgbClr val="E19849">
            <a:alpha val="50000"/>
          </a:srgbClr>
        </a:solidFill>
        <a:ln w="38100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1" kern="1200" dirty="0">
            <a:solidFill>
              <a:srgbClr val="FFFFFF"/>
            </a:solidFill>
          </a:endParaRPr>
        </a:p>
      </dsp:txBody>
      <dsp:txXfrm>
        <a:off x="1877759" y="3287372"/>
        <a:ext cx="2181482" cy="19996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5E4001-6E77-481E-A6A1-FBF55B91B372}">
      <dsp:nvSpPr>
        <dsp:cNvPr id="0" name=""/>
        <dsp:cNvSpPr/>
      </dsp:nvSpPr>
      <dsp:spPr>
        <a:xfrm rot="10800000">
          <a:off x="0" y="10213"/>
          <a:ext cx="5181600" cy="1361747"/>
        </a:xfrm>
        <a:prstGeom prst="trapezoid">
          <a:avLst>
            <a:gd name="adj" fmla="val 95128"/>
          </a:avLst>
        </a:prstGeom>
        <a:solidFill>
          <a:srgbClr val="55555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Patients in Attune studies 10004 &amp; 10008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(n = 2412)</a:t>
          </a:r>
        </a:p>
      </dsp:txBody>
      <dsp:txXfrm rot="-10800000">
        <a:off x="906779" y="10213"/>
        <a:ext cx="3368040" cy="1361747"/>
      </dsp:txXfrm>
    </dsp:sp>
    <dsp:sp modelId="{F4A9BF46-5CB0-439B-B70F-DD811F7F0CAC}">
      <dsp:nvSpPr>
        <dsp:cNvPr id="0" name=""/>
        <dsp:cNvSpPr/>
      </dsp:nvSpPr>
      <dsp:spPr>
        <a:xfrm rot="10800000">
          <a:off x="1295400" y="1361747"/>
          <a:ext cx="2590800" cy="1361747"/>
        </a:xfrm>
        <a:prstGeom prst="trapezoid">
          <a:avLst>
            <a:gd name="adj" fmla="val 95128"/>
          </a:avLst>
        </a:prstGeom>
        <a:solidFill>
          <a:srgbClr val="555555">
            <a:alpha val="8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Patients with complete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10004 data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(n = 606)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>
            <a:solidFill>
              <a:schemeClr val="bg1"/>
            </a:solidFill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>
            <a:solidFill>
              <a:schemeClr val="bg1"/>
            </a:solidFill>
          </a:endParaRPr>
        </a:p>
      </dsp:txBody>
      <dsp:txXfrm rot="-10800000">
        <a:off x="1295400" y="1361747"/>
        <a:ext cx="2590800" cy="13617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91D45D-D9CA-4D0B-9890-DCA15F45056E}">
      <dsp:nvSpPr>
        <dsp:cNvPr id="0" name=""/>
        <dsp:cNvSpPr/>
      </dsp:nvSpPr>
      <dsp:spPr>
        <a:xfrm>
          <a:off x="2678" y="1752600"/>
          <a:ext cx="1539478" cy="1371598"/>
        </a:xfrm>
        <a:prstGeom prst="roundRect">
          <a:avLst>
            <a:gd name="adj" fmla="val 10000"/>
          </a:avLst>
        </a:prstGeom>
        <a:solidFill>
          <a:srgbClr val="55555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Will the patient have a long length of stay    (&gt; 3 days)?</a:t>
          </a:r>
        </a:p>
      </dsp:txBody>
      <dsp:txXfrm>
        <a:off x="42851" y="1792773"/>
        <a:ext cx="1459132" cy="1291252"/>
      </dsp:txXfrm>
    </dsp:sp>
    <dsp:sp modelId="{335510FE-C66B-4AA3-B5A8-0C1262BF5E56}">
      <dsp:nvSpPr>
        <dsp:cNvPr id="0" name=""/>
        <dsp:cNvSpPr/>
      </dsp:nvSpPr>
      <dsp:spPr>
        <a:xfrm>
          <a:off x="1927026" y="1752600"/>
          <a:ext cx="1539478" cy="1371598"/>
        </a:xfrm>
        <a:prstGeom prst="roundRect">
          <a:avLst>
            <a:gd name="adj" fmla="val 10000"/>
          </a:avLst>
        </a:prstGeom>
        <a:solidFill>
          <a:srgbClr val="55555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Will an adverse event occur?</a:t>
          </a:r>
        </a:p>
      </dsp:txBody>
      <dsp:txXfrm>
        <a:off x="1967199" y="1792773"/>
        <a:ext cx="1459132" cy="1291252"/>
      </dsp:txXfrm>
    </dsp:sp>
    <dsp:sp modelId="{CE31B625-000A-49A8-8052-EECDBB6D3323}">
      <dsp:nvSpPr>
        <dsp:cNvPr id="0" name=""/>
        <dsp:cNvSpPr/>
      </dsp:nvSpPr>
      <dsp:spPr>
        <a:xfrm>
          <a:off x="3851374" y="1752600"/>
          <a:ext cx="1539478" cy="1371598"/>
        </a:xfrm>
        <a:prstGeom prst="roundRect">
          <a:avLst>
            <a:gd name="adj" fmla="val 10000"/>
          </a:avLst>
        </a:prstGeom>
        <a:solidFill>
          <a:srgbClr val="55555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Will the patient have an early readmission   (90-day)?</a:t>
          </a:r>
        </a:p>
      </dsp:txBody>
      <dsp:txXfrm>
        <a:off x="3891547" y="1792773"/>
        <a:ext cx="1459132" cy="1291252"/>
      </dsp:txXfrm>
    </dsp:sp>
    <dsp:sp modelId="{22D4C384-5DEF-4264-953D-CD38688194F3}">
      <dsp:nvSpPr>
        <dsp:cNvPr id="0" name=""/>
        <dsp:cNvSpPr/>
      </dsp:nvSpPr>
      <dsp:spPr>
        <a:xfrm>
          <a:off x="5775721" y="1752600"/>
          <a:ext cx="1539478" cy="1371598"/>
        </a:xfrm>
        <a:prstGeom prst="roundRect">
          <a:avLst>
            <a:gd name="adj" fmla="val 10000"/>
          </a:avLst>
        </a:prstGeom>
        <a:solidFill>
          <a:srgbClr val="55555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Will the patient have a poor outcome score?</a:t>
          </a:r>
        </a:p>
      </dsp:txBody>
      <dsp:txXfrm>
        <a:off x="5815894" y="1792773"/>
        <a:ext cx="1459132" cy="12912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940DA-4072-43F0-B478-39FDED4736EF}">
      <dsp:nvSpPr>
        <dsp:cNvPr id="0" name=""/>
        <dsp:cNvSpPr/>
      </dsp:nvSpPr>
      <dsp:spPr>
        <a:xfrm>
          <a:off x="3857" y="537997"/>
          <a:ext cx="1478756" cy="414760"/>
        </a:xfrm>
        <a:prstGeom prst="rect">
          <a:avLst/>
        </a:prstGeom>
        <a:solidFill>
          <a:srgbClr val="555555"/>
        </a:solidFill>
        <a:ln w="25400" cap="flat" cmpd="sng" algn="ctr">
          <a:solidFill>
            <a:srgbClr val="55555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Demographic characteristics</a:t>
          </a:r>
        </a:p>
      </dsp:txBody>
      <dsp:txXfrm>
        <a:off x="3857" y="537997"/>
        <a:ext cx="1478756" cy="414760"/>
      </dsp:txXfrm>
    </dsp:sp>
    <dsp:sp modelId="{51C1CCAF-8127-4B6F-9DE0-199A83E70021}">
      <dsp:nvSpPr>
        <dsp:cNvPr id="0" name=""/>
        <dsp:cNvSpPr/>
      </dsp:nvSpPr>
      <dsp:spPr>
        <a:xfrm>
          <a:off x="3857" y="952757"/>
          <a:ext cx="1478756" cy="2573244"/>
        </a:xfrm>
        <a:prstGeom prst="rect">
          <a:avLst/>
        </a:prstGeom>
        <a:solidFill>
          <a:srgbClr val="C0C0C0">
            <a:alpha val="90000"/>
          </a:srgbClr>
        </a:solidFill>
        <a:ln w="25400" cap="flat" cmpd="sng" algn="ctr">
          <a:solidFill>
            <a:srgbClr val="C0C0C0">
              <a:alpha val="9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114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1200" kern="1200" dirty="0"/>
            <a:t>Age</a:t>
          </a:r>
        </a:p>
        <a:p>
          <a:pPr marL="114300" lvl="1" indent="-114300" algn="l" defTabSz="533400">
            <a:lnSpc>
              <a:spcPct val="114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1200" kern="1200" dirty="0"/>
            <a:t>Gender</a:t>
          </a:r>
        </a:p>
        <a:p>
          <a:pPr marL="114300" lvl="1" indent="-114300" algn="l" defTabSz="533400">
            <a:lnSpc>
              <a:spcPct val="114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1200" kern="1200" dirty="0"/>
            <a:t>Race</a:t>
          </a:r>
        </a:p>
      </dsp:txBody>
      <dsp:txXfrm>
        <a:off x="3857" y="952757"/>
        <a:ext cx="1478756" cy="2573244"/>
      </dsp:txXfrm>
    </dsp:sp>
    <dsp:sp modelId="{A8EA806B-BCCD-478C-BCF0-170218052E51}">
      <dsp:nvSpPr>
        <dsp:cNvPr id="0" name=""/>
        <dsp:cNvSpPr/>
      </dsp:nvSpPr>
      <dsp:spPr>
        <a:xfrm>
          <a:off x="1689639" y="537997"/>
          <a:ext cx="1478756" cy="414760"/>
        </a:xfrm>
        <a:prstGeom prst="rect">
          <a:avLst/>
        </a:prstGeom>
        <a:solidFill>
          <a:srgbClr val="555555"/>
        </a:solidFill>
        <a:ln w="25400" cap="flat" cmpd="sng" algn="ctr">
          <a:solidFill>
            <a:srgbClr val="55555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Clinical characteristics</a:t>
          </a:r>
        </a:p>
      </dsp:txBody>
      <dsp:txXfrm>
        <a:off x="1689639" y="537997"/>
        <a:ext cx="1478756" cy="414760"/>
      </dsp:txXfrm>
    </dsp:sp>
    <dsp:sp modelId="{CDE5708C-D3C5-45DE-8CE8-125B1C8D9F1A}">
      <dsp:nvSpPr>
        <dsp:cNvPr id="0" name=""/>
        <dsp:cNvSpPr/>
      </dsp:nvSpPr>
      <dsp:spPr>
        <a:xfrm>
          <a:off x="1689639" y="952757"/>
          <a:ext cx="1478756" cy="2573244"/>
        </a:xfrm>
        <a:prstGeom prst="rect">
          <a:avLst/>
        </a:prstGeom>
        <a:solidFill>
          <a:srgbClr val="C0C0C0">
            <a:alpha val="90000"/>
          </a:srgbClr>
        </a:solidFill>
        <a:ln w="25400" cap="flat" cmpd="sng" algn="ctr">
          <a:solidFill>
            <a:srgbClr val="C0C0C0">
              <a:alpha val="9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114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1200" kern="1200" dirty="0"/>
            <a:t>BMI</a:t>
          </a:r>
        </a:p>
        <a:p>
          <a:pPr marL="114300" lvl="1" indent="-114300" algn="l" defTabSz="533400">
            <a:lnSpc>
              <a:spcPct val="114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1200" kern="1200" dirty="0"/>
            <a:t>Selected comorbidities</a:t>
          </a:r>
        </a:p>
        <a:p>
          <a:pPr marL="114300" lvl="1" indent="-114300" algn="l" defTabSz="533400">
            <a:lnSpc>
              <a:spcPct val="114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1200" kern="1200" dirty="0"/>
            <a:t>Previous treatments</a:t>
          </a:r>
        </a:p>
        <a:p>
          <a:pPr marL="114300" lvl="1" indent="-114300" algn="l" defTabSz="533400">
            <a:lnSpc>
              <a:spcPct val="114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1200" kern="1200" dirty="0"/>
            <a:t>Knee alignment</a:t>
          </a:r>
        </a:p>
        <a:p>
          <a:pPr marL="114300" lvl="1" indent="-114300" algn="l" defTabSz="533400">
            <a:lnSpc>
              <a:spcPct val="114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1200" kern="1200" dirty="0"/>
            <a:t>Primary diagnosis</a:t>
          </a:r>
        </a:p>
        <a:p>
          <a:pPr marL="114300" lvl="1" indent="-114300" algn="l" defTabSz="533400">
            <a:lnSpc>
              <a:spcPct val="114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1200" kern="1200" dirty="0"/>
            <a:t>Hip pain levels</a:t>
          </a:r>
        </a:p>
      </dsp:txBody>
      <dsp:txXfrm>
        <a:off x="1689639" y="952757"/>
        <a:ext cx="1478756" cy="2573244"/>
      </dsp:txXfrm>
    </dsp:sp>
    <dsp:sp modelId="{3C4235B2-1F5A-46A9-9A70-DB394645D442}">
      <dsp:nvSpPr>
        <dsp:cNvPr id="0" name=""/>
        <dsp:cNvSpPr/>
      </dsp:nvSpPr>
      <dsp:spPr>
        <a:xfrm>
          <a:off x="3375421" y="537997"/>
          <a:ext cx="1478756" cy="414760"/>
        </a:xfrm>
        <a:prstGeom prst="rect">
          <a:avLst/>
        </a:prstGeom>
        <a:solidFill>
          <a:srgbClr val="555555"/>
        </a:solidFill>
        <a:ln w="25400" cap="flat" cmpd="sng" algn="ctr">
          <a:solidFill>
            <a:srgbClr val="55555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Surgical parameters</a:t>
          </a:r>
        </a:p>
      </dsp:txBody>
      <dsp:txXfrm>
        <a:off x="3375421" y="537997"/>
        <a:ext cx="1478756" cy="414760"/>
      </dsp:txXfrm>
    </dsp:sp>
    <dsp:sp modelId="{79FE67FC-B59A-41E5-919E-13264D50C17E}">
      <dsp:nvSpPr>
        <dsp:cNvPr id="0" name=""/>
        <dsp:cNvSpPr/>
      </dsp:nvSpPr>
      <dsp:spPr>
        <a:xfrm>
          <a:off x="3375421" y="952757"/>
          <a:ext cx="1478756" cy="2573244"/>
        </a:xfrm>
        <a:prstGeom prst="rect">
          <a:avLst/>
        </a:prstGeom>
        <a:solidFill>
          <a:srgbClr val="C0C0C0">
            <a:alpha val="90000"/>
          </a:srgbClr>
        </a:solidFill>
        <a:ln w="25400" cap="flat" cmpd="sng" algn="ctr">
          <a:solidFill>
            <a:srgbClr val="C0C0C0">
              <a:alpha val="9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114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1200" kern="1200" dirty="0"/>
            <a:t>Device implanted</a:t>
          </a:r>
        </a:p>
        <a:p>
          <a:pPr marL="114300" lvl="1" indent="-114300" algn="l" defTabSz="533400">
            <a:lnSpc>
              <a:spcPct val="114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1200" kern="1200" dirty="0"/>
            <a:t>Incision/approach</a:t>
          </a:r>
        </a:p>
        <a:p>
          <a:pPr marL="114300" lvl="1" indent="-114300" algn="l" defTabSz="533400">
            <a:lnSpc>
              <a:spcPct val="114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1200" kern="1200" dirty="0"/>
            <a:t>Patella management</a:t>
          </a:r>
        </a:p>
        <a:p>
          <a:pPr marL="114300" lvl="1" indent="-114300" algn="l" defTabSz="533400">
            <a:lnSpc>
              <a:spcPct val="114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1200" kern="1200" dirty="0"/>
            <a:t>Cement type</a:t>
          </a:r>
        </a:p>
        <a:p>
          <a:pPr marL="114300" lvl="1" indent="-114300" algn="l" defTabSz="533400">
            <a:lnSpc>
              <a:spcPct val="114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1200" kern="1200" dirty="0"/>
            <a:t>Measured resection or gap balancing</a:t>
          </a:r>
        </a:p>
        <a:p>
          <a:pPr marL="114300" lvl="1" indent="-114300" algn="l" defTabSz="533400">
            <a:lnSpc>
              <a:spcPct val="114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1200" kern="1200" dirty="0"/>
            <a:t>Soft tissue releases</a:t>
          </a:r>
        </a:p>
        <a:p>
          <a:pPr marL="114300" lvl="1" indent="-114300" algn="l" defTabSz="533400">
            <a:lnSpc>
              <a:spcPct val="114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1200" kern="1200" dirty="0"/>
            <a:t>Procedure duration</a:t>
          </a:r>
        </a:p>
      </dsp:txBody>
      <dsp:txXfrm>
        <a:off x="3375421" y="952757"/>
        <a:ext cx="1478756" cy="2573244"/>
      </dsp:txXfrm>
    </dsp:sp>
    <dsp:sp modelId="{75AF2B14-97BA-4515-BFBF-3D926F36941E}">
      <dsp:nvSpPr>
        <dsp:cNvPr id="0" name=""/>
        <dsp:cNvSpPr/>
      </dsp:nvSpPr>
      <dsp:spPr>
        <a:xfrm>
          <a:off x="5061204" y="537997"/>
          <a:ext cx="1478756" cy="414760"/>
        </a:xfrm>
        <a:prstGeom prst="rect">
          <a:avLst/>
        </a:prstGeom>
        <a:solidFill>
          <a:srgbClr val="555555"/>
        </a:solidFill>
        <a:ln w="25400" cap="flat" cmpd="sng" algn="ctr">
          <a:solidFill>
            <a:srgbClr val="55555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Pre-op baseline</a:t>
          </a:r>
        </a:p>
      </dsp:txBody>
      <dsp:txXfrm>
        <a:off x="5061204" y="537997"/>
        <a:ext cx="1478756" cy="414760"/>
      </dsp:txXfrm>
    </dsp:sp>
    <dsp:sp modelId="{C37E0FE1-F0A5-40FE-B7F8-EF71CD966F2E}">
      <dsp:nvSpPr>
        <dsp:cNvPr id="0" name=""/>
        <dsp:cNvSpPr/>
      </dsp:nvSpPr>
      <dsp:spPr>
        <a:xfrm>
          <a:off x="5061204" y="952757"/>
          <a:ext cx="1478756" cy="2573244"/>
        </a:xfrm>
        <a:prstGeom prst="rect">
          <a:avLst/>
        </a:prstGeom>
        <a:solidFill>
          <a:srgbClr val="C0C0C0">
            <a:alpha val="90000"/>
          </a:srgbClr>
        </a:solidFill>
        <a:ln w="25400" cap="flat" cmpd="sng" algn="ctr">
          <a:solidFill>
            <a:srgbClr val="C0C0C0">
              <a:alpha val="9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114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1200" kern="1200" dirty="0"/>
            <a:t>PKIP scores</a:t>
          </a:r>
        </a:p>
        <a:p>
          <a:pPr marL="114300" lvl="1" indent="-114300" algn="l" defTabSz="533400">
            <a:lnSpc>
              <a:spcPct val="114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1200" kern="1200" dirty="0"/>
            <a:t>Range of motion (flexion and extension)</a:t>
          </a:r>
        </a:p>
        <a:p>
          <a:pPr marL="114300" lvl="1" indent="-114300" algn="l" defTabSz="533400">
            <a:lnSpc>
              <a:spcPct val="114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1200" kern="1200" dirty="0"/>
            <a:t>Patient expectations</a:t>
          </a:r>
        </a:p>
      </dsp:txBody>
      <dsp:txXfrm>
        <a:off x="5061204" y="952757"/>
        <a:ext cx="1478756" cy="2573244"/>
      </dsp:txXfrm>
    </dsp:sp>
    <dsp:sp modelId="{6C5A4AE3-7EEA-4312-BB2A-C9E9EFB6DCF9}">
      <dsp:nvSpPr>
        <dsp:cNvPr id="0" name=""/>
        <dsp:cNvSpPr/>
      </dsp:nvSpPr>
      <dsp:spPr>
        <a:xfrm>
          <a:off x="6746986" y="537997"/>
          <a:ext cx="1478756" cy="414760"/>
        </a:xfrm>
        <a:prstGeom prst="rect">
          <a:avLst/>
        </a:prstGeom>
        <a:solidFill>
          <a:srgbClr val="555555"/>
        </a:solidFill>
        <a:ln w="25400" cap="flat" cmpd="sng" algn="ctr">
          <a:solidFill>
            <a:srgbClr val="55555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X-ray data</a:t>
          </a:r>
        </a:p>
      </dsp:txBody>
      <dsp:txXfrm>
        <a:off x="6746986" y="537997"/>
        <a:ext cx="1478756" cy="414760"/>
      </dsp:txXfrm>
    </dsp:sp>
    <dsp:sp modelId="{58EEC780-CEEE-4245-A3E3-B2AF50AC3AD3}">
      <dsp:nvSpPr>
        <dsp:cNvPr id="0" name=""/>
        <dsp:cNvSpPr/>
      </dsp:nvSpPr>
      <dsp:spPr>
        <a:xfrm>
          <a:off x="6746986" y="952757"/>
          <a:ext cx="1478756" cy="2573244"/>
        </a:xfrm>
        <a:prstGeom prst="rect">
          <a:avLst/>
        </a:prstGeom>
        <a:solidFill>
          <a:srgbClr val="C0C0C0">
            <a:alpha val="90000"/>
          </a:srgbClr>
        </a:solidFill>
        <a:ln w="25400" cap="flat" cmpd="sng" algn="ctr">
          <a:solidFill>
            <a:srgbClr val="C0C0C0">
              <a:alpha val="9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114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1200" kern="1200" dirty="0"/>
            <a:t>AP alignment angle</a:t>
          </a:r>
        </a:p>
        <a:p>
          <a:pPr marL="114300" lvl="1" indent="-114300" algn="l" defTabSz="533400">
            <a:lnSpc>
              <a:spcPct val="114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1200" kern="1200" dirty="0"/>
            <a:t>Distal femoral angle</a:t>
          </a:r>
        </a:p>
        <a:p>
          <a:pPr marL="114300" lvl="1" indent="-114300" algn="l" defTabSz="533400">
            <a:lnSpc>
              <a:spcPct val="114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1200" kern="1200" dirty="0"/>
            <a:t>Proximal </a:t>
          </a:r>
          <a:r>
            <a:rPr lang="en-US" sz="1200" kern="1200" dirty="0" err="1"/>
            <a:t>tibial</a:t>
          </a:r>
          <a:r>
            <a:rPr lang="en-US" sz="1200" kern="1200" dirty="0"/>
            <a:t> angle</a:t>
          </a:r>
        </a:p>
        <a:p>
          <a:pPr marL="114300" lvl="1" indent="-114300" algn="l" defTabSz="533400">
            <a:lnSpc>
              <a:spcPct val="114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1200" kern="1200" dirty="0"/>
            <a:t>Femoral component flexion</a:t>
          </a:r>
        </a:p>
        <a:p>
          <a:pPr marL="114300" lvl="1" indent="-114300" algn="l" defTabSz="533400">
            <a:lnSpc>
              <a:spcPct val="114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1200" kern="1200" dirty="0"/>
            <a:t>Posterior </a:t>
          </a:r>
          <a:r>
            <a:rPr lang="en-US" sz="1200" kern="1200" dirty="0" err="1"/>
            <a:t>tibial</a:t>
          </a:r>
          <a:r>
            <a:rPr lang="en-US" sz="1200" kern="1200" dirty="0"/>
            <a:t> slope</a:t>
          </a:r>
        </a:p>
      </dsp:txBody>
      <dsp:txXfrm>
        <a:off x="6746986" y="952757"/>
        <a:ext cx="1478756" cy="25732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940DA-4072-43F0-B478-39FDED4736EF}">
      <dsp:nvSpPr>
        <dsp:cNvPr id="0" name=""/>
        <dsp:cNvSpPr/>
      </dsp:nvSpPr>
      <dsp:spPr>
        <a:xfrm>
          <a:off x="2922" y="97530"/>
          <a:ext cx="1757139" cy="423749"/>
        </a:xfrm>
        <a:prstGeom prst="rect">
          <a:avLst/>
        </a:prstGeom>
        <a:solidFill>
          <a:srgbClr val="555555"/>
        </a:solidFill>
        <a:ln w="25400" cap="flat" cmpd="sng" algn="ctr">
          <a:solidFill>
            <a:srgbClr val="55555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Long LOS</a:t>
          </a:r>
          <a:br>
            <a:rPr lang="en-US" sz="1200" kern="1200" dirty="0"/>
          </a:br>
          <a:r>
            <a:rPr lang="en-US" sz="1200" kern="1200" dirty="0"/>
            <a:t>(&gt; 3 Days)</a:t>
          </a:r>
        </a:p>
      </dsp:txBody>
      <dsp:txXfrm>
        <a:off x="2922" y="97530"/>
        <a:ext cx="1757139" cy="423749"/>
      </dsp:txXfrm>
    </dsp:sp>
    <dsp:sp modelId="{51C1CCAF-8127-4B6F-9DE0-199A83E70021}">
      <dsp:nvSpPr>
        <dsp:cNvPr id="0" name=""/>
        <dsp:cNvSpPr/>
      </dsp:nvSpPr>
      <dsp:spPr>
        <a:xfrm>
          <a:off x="2922" y="521280"/>
          <a:ext cx="1757139" cy="3445189"/>
        </a:xfrm>
        <a:prstGeom prst="rect">
          <a:avLst/>
        </a:prstGeom>
        <a:solidFill>
          <a:srgbClr val="C0C0C0">
            <a:alpha val="90000"/>
          </a:srgbClr>
        </a:solidFill>
        <a:ln w="25400" cap="flat" cmpd="sng" algn="ctr">
          <a:solidFill>
            <a:srgbClr val="C0C0C0">
              <a:alpha val="9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114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1200" kern="1200" dirty="0">
              <a:solidFill>
                <a:schemeClr val="accent3">
                  <a:lumMod val="50000"/>
                </a:schemeClr>
              </a:solidFill>
            </a:rPr>
            <a:t>Was the patella resurfaced?</a:t>
          </a:r>
        </a:p>
        <a:p>
          <a:pPr marL="114300" lvl="1" indent="-114300" algn="l" defTabSz="533400">
            <a:lnSpc>
              <a:spcPct val="114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1200" kern="1200" dirty="0">
              <a:solidFill>
                <a:schemeClr val="accent6">
                  <a:lumMod val="75000"/>
                </a:schemeClr>
              </a:solidFill>
            </a:rPr>
            <a:t>Pre-op extension (flexion contracture)</a:t>
          </a:r>
        </a:p>
        <a:p>
          <a:pPr marL="114300" lvl="1" indent="-114300" algn="l" defTabSz="533400">
            <a:lnSpc>
              <a:spcPct val="114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1200" kern="1200" dirty="0">
              <a:solidFill>
                <a:schemeClr val="accent6">
                  <a:lumMod val="75000"/>
                </a:schemeClr>
              </a:solidFill>
            </a:rPr>
            <a:t>Pre-op PKIP satisfaction</a:t>
          </a:r>
        </a:p>
        <a:p>
          <a:pPr marL="114300" lvl="1" indent="-114300" algn="l" defTabSz="533400">
            <a:lnSpc>
              <a:spcPct val="114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1200" kern="1200" dirty="0">
              <a:solidFill>
                <a:srgbClr val="7030A0"/>
              </a:solidFill>
            </a:rPr>
            <a:t>Posterior </a:t>
          </a:r>
          <a:r>
            <a:rPr lang="en-US" sz="1200" kern="1200" dirty="0" err="1">
              <a:solidFill>
                <a:srgbClr val="7030A0"/>
              </a:solidFill>
            </a:rPr>
            <a:t>tibial</a:t>
          </a:r>
          <a:r>
            <a:rPr lang="en-US" sz="1200" kern="1200" dirty="0">
              <a:solidFill>
                <a:srgbClr val="7030A0"/>
              </a:solidFill>
            </a:rPr>
            <a:t> slope</a:t>
          </a:r>
        </a:p>
        <a:p>
          <a:pPr marL="114300" lvl="1" indent="-114300" algn="l" defTabSz="533400">
            <a:lnSpc>
              <a:spcPct val="114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1200" kern="1200" dirty="0">
              <a:solidFill>
                <a:schemeClr val="accent3">
                  <a:lumMod val="50000"/>
                </a:schemeClr>
              </a:solidFill>
            </a:rPr>
            <a:t>Lateral patella release (Y/N)</a:t>
          </a:r>
        </a:p>
        <a:p>
          <a:pPr marL="114300" lvl="1" indent="-114300" algn="l" defTabSz="533400">
            <a:lnSpc>
              <a:spcPct val="114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1200" kern="1200" dirty="0">
              <a:solidFill>
                <a:schemeClr val="accent3">
                  <a:lumMod val="50000"/>
                </a:schemeClr>
              </a:solidFill>
            </a:rPr>
            <a:t>PS RP implants</a:t>
          </a:r>
        </a:p>
        <a:p>
          <a:pPr marL="114300" lvl="1" indent="-114300" algn="l" defTabSz="533400">
            <a:lnSpc>
              <a:spcPct val="114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1200" kern="1200" dirty="0">
              <a:solidFill>
                <a:schemeClr val="accent1">
                  <a:lumMod val="50000"/>
                </a:schemeClr>
              </a:solidFill>
            </a:rPr>
            <a:t>No previous surgeries</a:t>
          </a:r>
        </a:p>
        <a:p>
          <a:pPr marL="114300" lvl="1" indent="-114300" algn="l" defTabSz="533400">
            <a:lnSpc>
              <a:spcPct val="114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1200" kern="1200" dirty="0">
              <a:solidFill>
                <a:schemeClr val="accent1">
                  <a:lumMod val="50000"/>
                </a:schemeClr>
              </a:solidFill>
            </a:rPr>
            <a:t>Primary diagnosis: “Other”</a:t>
          </a:r>
        </a:p>
        <a:p>
          <a:pPr marL="114300" lvl="1" indent="-114300" algn="l" defTabSz="533400">
            <a:lnSpc>
              <a:spcPct val="114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1200" kern="1200" dirty="0">
              <a:solidFill>
                <a:schemeClr val="accent6">
                  <a:lumMod val="75000"/>
                </a:schemeClr>
              </a:solidFill>
            </a:rPr>
            <a:t>Pre-op PKIP stability</a:t>
          </a:r>
        </a:p>
      </dsp:txBody>
      <dsp:txXfrm>
        <a:off x="2922" y="521280"/>
        <a:ext cx="1757139" cy="3445189"/>
      </dsp:txXfrm>
    </dsp:sp>
    <dsp:sp modelId="{A8EA806B-BCCD-478C-BCF0-170218052E51}">
      <dsp:nvSpPr>
        <dsp:cNvPr id="0" name=""/>
        <dsp:cNvSpPr/>
      </dsp:nvSpPr>
      <dsp:spPr>
        <a:xfrm>
          <a:off x="2006060" y="97530"/>
          <a:ext cx="1757139" cy="423749"/>
        </a:xfrm>
        <a:prstGeom prst="rect">
          <a:avLst/>
        </a:prstGeom>
        <a:solidFill>
          <a:srgbClr val="555555"/>
        </a:solidFill>
        <a:ln w="25400" cap="flat" cmpd="sng" algn="ctr">
          <a:solidFill>
            <a:srgbClr val="55555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Adverse Events</a:t>
          </a:r>
        </a:p>
      </dsp:txBody>
      <dsp:txXfrm>
        <a:off x="2006060" y="97530"/>
        <a:ext cx="1757139" cy="423749"/>
      </dsp:txXfrm>
    </dsp:sp>
    <dsp:sp modelId="{CDE5708C-D3C5-45DE-8CE8-125B1C8D9F1A}">
      <dsp:nvSpPr>
        <dsp:cNvPr id="0" name=""/>
        <dsp:cNvSpPr/>
      </dsp:nvSpPr>
      <dsp:spPr>
        <a:xfrm>
          <a:off x="2006060" y="521280"/>
          <a:ext cx="1757139" cy="3445189"/>
        </a:xfrm>
        <a:prstGeom prst="rect">
          <a:avLst/>
        </a:prstGeom>
        <a:solidFill>
          <a:srgbClr val="C0C0C0">
            <a:alpha val="90000"/>
          </a:srgbClr>
        </a:solidFill>
        <a:ln w="25400" cap="flat" cmpd="sng" algn="ctr">
          <a:solidFill>
            <a:srgbClr val="C0C0C0">
              <a:alpha val="9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114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1200" kern="1200" dirty="0">
              <a:solidFill>
                <a:schemeClr val="accent3">
                  <a:lumMod val="50000"/>
                </a:schemeClr>
              </a:solidFill>
            </a:rPr>
            <a:t>SUI instruments used?</a:t>
          </a:r>
        </a:p>
        <a:p>
          <a:pPr marL="114300" lvl="1" indent="-114300" algn="l" defTabSz="533400">
            <a:lnSpc>
              <a:spcPct val="114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1200" kern="1200" dirty="0" err="1">
              <a:solidFill>
                <a:schemeClr val="accent3">
                  <a:lumMod val="50000"/>
                </a:schemeClr>
              </a:solidFill>
            </a:rPr>
            <a:t>TruMatch</a:t>
          </a:r>
          <a:r>
            <a:rPr lang="en-US" sz="1200" kern="1200" dirty="0">
              <a:solidFill>
                <a:schemeClr val="accent3">
                  <a:lumMod val="50000"/>
                </a:schemeClr>
              </a:solidFill>
            </a:rPr>
            <a:t> used?</a:t>
          </a:r>
        </a:p>
        <a:p>
          <a:pPr marL="114300" lvl="1" indent="-114300" algn="l" defTabSz="533400">
            <a:lnSpc>
              <a:spcPct val="114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1200" kern="1200" dirty="0">
              <a:solidFill>
                <a:schemeClr val="accent6">
                  <a:lumMod val="75000"/>
                </a:schemeClr>
              </a:solidFill>
            </a:rPr>
            <a:t>Pre-op flexion achieved</a:t>
          </a:r>
        </a:p>
        <a:p>
          <a:pPr marL="114300" lvl="1" indent="-114300" algn="l" defTabSz="533400">
            <a:lnSpc>
              <a:spcPct val="114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1200" kern="1200" dirty="0">
              <a:solidFill>
                <a:schemeClr val="accent1">
                  <a:lumMod val="50000"/>
                </a:schemeClr>
              </a:solidFill>
            </a:rPr>
            <a:t>Primary diagnosis: “posttraumatic arthritis”</a:t>
          </a:r>
        </a:p>
        <a:p>
          <a:pPr marL="114300" lvl="1" indent="-114300" algn="l" defTabSz="533400">
            <a:lnSpc>
              <a:spcPct val="114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1200" kern="1200" dirty="0">
              <a:solidFill>
                <a:schemeClr val="accent1">
                  <a:lumMod val="50000"/>
                </a:schemeClr>
              </a:solidFill>
            </a:rPr>
            <a:t>Gen Med: cardio</a:t>
          </a:r>
        </a:p>
        <a:p>
          <a:pPr marL="114300" lvl="1" indent="-114300" algn="l" defTabSz="533400">
            <a:lnSpc>
              <a:spcPct val="114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1200" kern="1200" dirty="0">
              <a:solidFill>
                <a:schemeClr val="accent1">
                  <a:lumMod val="50000"/>
                </a:schemeClr>
              </a:solidFill>
            </a:rPr>
            <a:t>Previous treatment: ORIF</a:t>
          </a:r>
        </a:p>
        <a:p>
          <a:pPr marL="114300" lvl="1" indent="-114300" algn="l" defTabSz="533400">
            <a:lnSpc>
              <a:spcPct val="114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1200" kern="1200" dirty="0">
              <a:solidFill>
                <a:schemeClr val="accent3">
                  <a:lumMod val="50000"/>
                </a:schemeClr>
              </a:solidFill>
            </a:rPr>
            <a:t>Antibiotic bone cement used?</a:t>
          </a:r>
        </a:p>
        <a:p>
          <a:pPr marL="114300" lvl="1" indent="-114300" algn="l" defTabSz="533400">
            <a:lnSpc>
              <a:spcPct val="114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1200" kern="1200" dirty="0">
              <a:solidFill>
                <a:schemeClr val="accent1">
                  <a:lumMod val="50000"/>
                </a:schemeClr>
              </a:solidFill>
            </a:rPr>
            <a:t>Previous treatment: lateral release</a:t>
          </a:r>
        </a:p>
      </dsp:txBody>
      <dsp:txXfrm>
        <a:off x="2006060" y="521280"/>
        <a:ext cx="1757139" cy="3445189"/>
      </dsp:txXfrm>
    </dsp:sp>
    <dsp:sp modelId="{3C4235B2-1F5A-46A9-9A70-DB394645D442}">
      <dsp:nvSpPr>
        <dsp:cNvPr id="0" name=""/>
        <dsp:cNvSpPr/>
      </dsp:nvSpPr>
      <dsp:spPr>
        <a:xfrm>
          <a:off x="4009199" y="97530"/>
          <a:ext cx="1757139" cy="423749"/>
        </a:xfrm>
        <a:prstGeom prst="rect">
          <a:avLst/>
        </a:prstGeom>
        <a:solidFill>
          <a:srgbClr val="555555"/>
        </a:solidFill>
        <a:ln w="25400" cap="flat" cmpd="sng" algn="ctr">
          <a:solidFill>
            <a:srgbClr val="55555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90-Day Adverse Events</a:t>
          </a:r>
        </a:p>
      </dsp:txBody>
      <dsp:txXfrm>
        <a:off x="4009199" y="97530"/>
        <a:ext cx="1757139" cy="423749"/>
      </dsp:txXfrm>
    </dsp:sp>
    <dsp:sp modelId="{79FE67FC-B59A-41E5-919E-13264D50C17E}">
      <dsp:nvSpPr>
        <dsp:cNvPr id="0" name=""/>
        <dsp:cNvSpPr/>
      </dsp:nvSpPr>
      <dsp:spPr>
        <a:xfrm>
          <a:off x="4009199" y="521280"/>
          <a:ext cx="1757139" cy="3445189"/>
        </a:xfrm>
        <a:prstGeom prst="rect">
          <a:avLst/>
        </a:prstGeom>
        <a:solidFill>
          <a:srgbClr val="C0C0C0">
            <a:alpha val="90000"/>
          </a:srgbClr>
        </a:solidFill>
        <a:ln w="25400" cap="flat" cmpd="sng" algn="ctr">
          <a:solidFill>
            <a:srgbClr val="C0C0C0">
              <a:alpha val="9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114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1200" kern="1200" dirty="0">
              <a:solidFill>
                <a:schemeClr val="accent1">
                  <a:lumMod val="50000"/>
                </a:schemeClr>
              </a:solidFill>
            </a:rPr>
            <a:t>Gen Med: DVT</a:t>
          </a:r>
        </a:p>
        <a:p>
          <a:pPr marL="114300" lvl="1" indent="-114300" algn="l" defTabSz="533400">
            <a:lnSpc>
              <a:spcPct val="114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1200" kern="1200" dirty="0" err="1">
              <a:solidFill>
                <a:schemeClr val="accent3">
                  <a:lumMod val="50000"/>
                </a:schemeClr>
              </a:solidFill>
            </a:rPr>
            <a:t>Synovectomy</a:t>
          </a:r>
          <a:r>
            <a:rPr lang="en-US" sz="1200" kern="1200" dirty="0">
              <a:solidFill>
                <a:schemeClr val="accent3">
                  <a:lumMod val="50000"/>
                </a:schemeClr>
              </a:solidFill>
            </a:rPr>
            <a:t> during operation</a:t>
          </a:r>
        </a:p>
        <a:p>
          <a:pPr marL="114300" lvl="1" indent="-114300" algn="l" defTabSz="533400">
            <a:lnSpc>
              <a:spcPct val="114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1200" kern="1200" dirty="0">
              <a:solidFill>
                <a:schemeClr val="accent6">
                  <a:lumMod val="75000"/>
                </a:schemeClr>
              </a:solidFill>
            </a:rPr>
            <a:t>Pre-op pain walking (KSS question)</a:t>
          </a:r>
        </a:p>
        <a:p>
          <a:pPr marL="114300" lvl="1" indent="-114300" algn="l" defTabSz="533400">
            <a:lnSpc>
              <a:spcPct val="114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1200" kern="1200" dirty="0">
              <a:solidFill>
                <a:schemeClr val="accent1">
                  <a:lumMod val="50000"/>
                </a:schemeClr>
              </a:solidFill>
            </a:rPr>
            <a:t>Previous treatment: meniscus</a:t>
          </a:r>
        </a:p>
        <a:p>
          <a:pPr marL="114300" lvl="1" indent="-114300" algn="l" defTabSz="533400">
            <a:lnSpc>
              <a:spcPct val="114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1200" kern="1200" dirty="0">
              <a:solidFill>
                <a:schemeClr val="accent1">
                  <a:lumMod val="50000"/>
                </a:schemeClr>
              </a:solidFill>
            </a:rPr>
            <a:t>Gen Med: kidney disease</a:t>
          </a:r>
        </a:p>
        <a:p>
          <a:pPr marL="114300" lvl="1" indent="-114300" algn="l" defTabSz="533400">
            <a:lnSpc>
              <a:spcPct val="114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1200" kern="1200" dirty="0">
              <a:solidFill>
                <a:schemeClr val="accent1">
                  <a:lumMod val="50000"/>
                </a:schemeClr>
              </a:solidFill>
            </a:rPr>
            <a:t>Gen Med: inflammatory disease</a:t>
          </a:r>
        </a:p>
        <a:p>
          <a:pPr marL="114300" lvl="1" indent="-114300" algn="l" defTabSz="533400">
            <a:lnSpc>
              <a:spcPct val="114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1200" kern="1200" dirty="0">
              <a:solidFill>
                <a:schemeClr val="accent6">
                  <a:lumMod val="75000"/>
                </a:schemeClr>
              </a:solidFill>
            </a:rPr>
            <a:t>Pre-op PKIP modify</a:t>
          </a:r>
        </a:p>
        <a:p>
          <a:pPr marL="114300" lvl="1" indent="-114300" algn="l" defTabSz="533400">
            <a:lnSpc>
              <a:spcPct val="114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1200" kern="1200" dirty="0">
              <a:solidFill>
                <a:schemeClr val="accent6">
                  <a:lumMod val="75000"/>
                </a:schemeClr>
              </a:solidFill>
            </a:rPr>
            <a:t>Pre-op PKIP confidence</a:t>
          </a:r>
        </a:p>
        <a:p>
          <a:pPr marL="114300" lvl="1" indent="-114300" algn="l" defTabSz="533400">
            <a:lnSpc>
              <a:spcPct val="114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1200" kern="1200" dirty="0">
              <a:solidFill>
                <a:schemeClr val="accent1">
                  <a:lumMod val="50000"/>
                </a:schemeClr>
              </a:solidFill>
            </a:rPr>
            <a:t>Previous treatment: lateral release</a:t>
          </a:r>
        </a:p>
      </dsp:txBody>
      <dsp:txXfrm>
        <a:off x="4009199" y="521280"/>
        <a:ext cx="1757139" cy="3445189"/>
      </dsp:txXfrm>
    </dsp:sp>
    <dsp:sp modelId="{75AF2B14-97BA-4515-BFBF-3D926F36941E}">
      <dsp:nvSpPr>
        <dsp:cNvPr id="0" name=""/>
        <dsp:cNvSpPr/>
      </dsp:nvSpPr>
      <dsp:spPr>
        <a:xfrm>
          <a:off x="6012338" y="97530"/>
          <a:ext cx="1757139" cy="423749"/>
        </a:xfrm>
        <a:prstGeom prst="rect">
          <a:avLst/>
        </a:prstGeom>
        <a:solidFill>
          <a:srgbClr val="555555"/>
        </a:solidFill>
        <a:ln w="25400" cap="flat" cmpd="sng" algn="ctr">
          <a:solidFill>
            <a:srgbClr val="55555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Poor Post-op PKIP Total Score (&lt; 70)</a:t>
          </a:r>
        </a:p>
      </dsp:txBody>
      <dsp:txXfrm>
        <a:off x="6012338" y="97530"/>
        <a:ext cx="1757139" cy="423749"/>
      </dsp:txXfrm>
    </dsp:sp>
    <dsp:sp modelId="{C37E0FE1-F0A5-40FE-B7F8-EF71CD966F2E}">
      <dsp:nvSpPr>
        <dsp:cNvPr id="0" name=""/>
        <dsp:cNvSpPr/>
      </dsp:nvSpPr>
      <dsp:spPr>
        <a:xfrm>
          <a:off x="6012338" y="521280"/>
          <a:ext cx="1757139" cy="3445189"/>
        </a:xfrm>
        <a:prstGeom prst="rect">
          <a:avLst/>
        </a:prstGeom>
        <a:solidFill>
          <a:srgbClr val="C0C0C0">
            <a:alpha val="90000"/>
          </a:srgbClr>
        </a:solidFill>
        <a:ln w="25400" cap="flat" cmpd="sng" algn="ctr">
          <a:solidFill>
            <a:srgbClr val="C0C0C0">
              <a:alpha val="9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114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1200" kern="1200" dirty="0">
              <a:solidFill>
                <a:schemeClr val="accent6">
                  <a:lumMod val="75000"/>
                </a:schemeClr>
              </a:solidFill>
            </a:rPr>
            <a:t>Pre-op PKIP total score</a:t>
          </a:r>
        </a:p>
        <a:p>
          <a:pPr marL="114300" lvl="1" indent="-114300" algn="l" defTabSz="533400">
            <a:lnSpc>
              <a:spcPct val="114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1200" kern="1200" dirty="0">
              <a:solidFill>
                <a:schemeClr val="accent6">
                  <a:lumMod val="75000"/>
                </a:schemeClr>
              </a:solidFill>
            </a:rPr>
            <a:t>Pre-op KSS patient expectation #3</a:t>
          </a:r>
        </a:p>
        <a:p>
          <a:pPr marL="114300" lvl="1" indent="-114300" algn="l" defTabSz="533400">
            <a:lnSpc>
              <a:spcPct val="114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1200" kern="1200" dirty="0">
              <a:solidFill>
                <a:schemeClr val="tx2"/>
              </a:solidFill>
            </a:rPr>
            <a:t>Gen Med: gastro disease</a:t>
          </a:r>
        </a:p>
        <a:p>
          <a:pPr marL="114300" lvl="1" indent="-114300" algn="l" defTabSz="533400">
            <a:lnSpc>
              <a:spcPct val="114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1200" kern="1200" dirty="0">
              <a:solidFill>
                <a:schemeClr val="tx2"/>
              </a:solidFill>
            </a:rPr>
            <a:t>Primary diagnosis: “Other”</a:t>
          </a:r>
        </a:p>
        <a:p>
          <a:pPr marL="114300" lvl="1" indent="-114300" algn="l" defTabSz="533400">
            <a:lnSpc>
              <a:spcPct val="114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1200" kern="1200" dirty="0">
              <a:solidFill>
                <a:schemeClr val="accent3">
                  <a:lumMod val="50000"/>
                </a:schemeClr>
              </a:solidFill>
            </a:rPr>
            <a:t>Measured resection</a:t>
          </a:r>
        </a:p>
        <a:p>
          <a:pPr marL="114300" lvl="1" indent="-114300" algn="l" defTabSz="533400">
            <a:lnSpc>
              <a:spcPct val="114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1200" kern="1200" dirty="0">
              <a:solidFill>
                <a:schemeClr val="accent6">
                  <a:lumMod val="75000"/>
                </a:schemeClr>
              </a:solidFill>
            </a:rPr>
            <a:t>Pre-op KSS patient satisfaction #5</a:t>
          </a:r>
        </a:p>
        <a:p>
          <a:pPr marL="114300" lvl="1" indent="-114300" algn="l" defTabSz="533400">
            <a:lnSpc>
              <a:spcPct val="114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1200" kern="1200" dirty="0">
              <a:solidFill>
                <a:schemeClr val="accent3">
                  <a:lumMod val="50000"/>
                </a:schemeClr>
              </a:solidFill>
            </a:rPr>
            <a:t>Procedure duration</a:t>
          </a:r>
        </a:p>
        <a:p>
          <a:pPr marL="114300" lvl="1" indent="-114300" algn="l" defTabSz="533400">
            <a:lnSpc>
              <a:spcPct val="114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1200" kern="1200" dirty="0">
              <a:solidFill>
                <a:schemeClr val="accent3">
                  <a:lumMod val="50000"/>
                </a:schemeClr>
              </a:solidFill>
            </a:rPr>
            <a:t>No soft tissue releases</a:t>
          </a:r>
        </a:p>
        <a:p>
          <a:pPr marL="114300" lvl="1" indent="-114300" algn="l" defTabSz="533400">
            <a:lnSpc>
              <a:spcPct val="114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1200" kern="1200" dirty="0">
              <a:solidFill>
                <a:srgbClr val="C00000"/>
              </a:solidFill>
            </a:rPr>
            <a:t>BMI</a:t>
          </a:r>
        </a:p>
      </dsp:txBody>
      <dsp:txXfrm>
        <a:off x="6012338" y="521280"/>
        <a:ext cx="1757139" cy="34451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6404883" cy="464503"/>
          </a:xfrm>
          <a:prstGeom prst="rect">
            <a:avLst/>
          </a:prstGeom>
        </p:spPr>
        <p:txBody>
          <a:bodyPr vert="horz" wrap="square" lIns="137588" tIns="68795" rIns="137588" bIns="68795" numCol="1" anchor="t" anchorCtr="0" compatLnSpc="1">
            <a:prstTxWarp prst="textNoShape">
              <a:avLst/>
            </a:prstTxWarp>
          </a:bodyPr>
          <a:lstStyle>
            <a:lvl1pPr defTabSz="1098800">
              <a:defRPr sz="180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8374593" y="1"/>
            <a:ext cx="6404880" cy="464503"/>
          </a:xfrm>
          <a:prstGeom prst="rect">
            <a:avLst/>
          </a:prstGeom>
        </p:spPr>
        <p:txBody>
          <a:bodyPr vert="horz" wrap="square" lIns="137588" tIns="68795" rIns="137588" bIns="68795" numCol="1" anchor="t" anchorCtr="0" compatLnSpc="1">
            <a:prstTxWarp prst="textNoShape">
              <a:avLst/>
            </a:prstTxWarp>
          </a:bodyPr>
          <a:lstStyle>
            <a:lvl1pPr algn="r" defTabSz="1098800">
              <a:defRPr sz="1800">
                <a:latin typeface="Calibri" pitchFamily="34" charset="0"/>
                <a:ea typeface="ＭＳ Ｐゴシック" pitchFamily="38" charset="-128"/>
                <a:cs typeface="+mn-cs"/>
              </a:defRPr>
            </a:lvl1pPr>
          </a:lstStyle>
          <a:p>
            <a:pPr>
              <a:defRPr/>
            </a:pPr>
            <a:fld id="{558D5ACF-490E-4792-8F0B-052474A2285E}" type="datetime1">
              <a:rPr lang="en-US" altLang="en-US"/>
              <a:pPr>
                <a:defRPr/>
              </a:pPr>
              <a:t>3/22/2017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830312"/>
            <a:ext cx="6404883" cy="464503"/>
          </a:xfrm>
          <a:prstGeom prst="rect">
            <a:avLst/>
          </a:prstGeom>
        </p:spPr>
        <p:txBody>
          <a:bodyPr vert="horz" wrap="square" lIns="137588" tIns="68795" rIns="137588" bIns="68795" numCol="1" anchor="b" anchorCtr="0" compatLnSpc="1">
            <a:prstTxWarp prst="textNoShape">
              <a:avLst/>
            </a:prstTxWarp>
          </a:bodyPr>
          <a:lstStyle>
            <a:lvl1pPr defTabSz="1098800">
              <a:defRPr sz="180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8374593" y="8830312"/>
            <a:ext cx="6404880" cy="464503"/>
          </a:xfrm>
          <a:prstGeom prst="rect">
            <a:avLst/>
          </a:prstGeom>
        </p:spPr>
        <p:txBody>
          <a:bodyPr vert="horz" wrap="square" lIns="137588" tIns="68795" rIns="137588" bIns="68795" numCol="1" anchor="b" anchorCtr="0" compatLnSpc="1">
            <a:prstTxWarp prst="textNoShape">
              <a:avLst/>
            </a:prstTxWarp>
          </a:bodyPr>
          <a:lstStyle>
            <a:lvl1pPr algn="r" defTabSz="1098800">
              <a:defRPr sz="1800">
                <a:latin typeface="Calibri" pitchFamily="34" charset="0"/>
                <a:ea typeface="ＭＳ Ｐゴシック" pitchFamily="38" charset="-128"/>
                <a:cs typeface="+mn-cs"/>
              </a:defRPr>
            </a:lvl1pPr>
          </a:lstStyle>
          <a:p>
            <a:pPr>
              <a:defRPr/>
            </a:pPr>
            <a:fld id="{DCAD77C4-289A-4C87-9805-ABD25C700B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01750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6404883" cy="464503"/>
          </a:xfrm>
          <a:prstGeom prst="rect">
            <a:avLst/>
          </a:prstGeom>
        </p:spPr>
        <p:txBody>
          <a:bodyPr vert="horz" wrap="square" lIns="137588" tIns="68795" rIns="137588" bIns="68795" numCol="1" anchor="t" anchorCtr="0" compatLnSpc="1">
            <a:prstTxWarp prst="textNoShape">
              <a:avLst/>
            </a:prstTxWarp>
          </a:bodyPr>
          <a:lstStyle>
            <a:lvl1pPr defTabSz="1098800">
              <a:defRPr sz="180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374593" y="1"/>
            <a:ext cx="6404880" cy="464503"/>
          </a:xfrm>
          <a:prstGeom prst="rect">
            <a:avLst/>
          </a:prstGeom>
        </p:spPr>
        <p:txBody>
          <a:bodyPr vert="horz" wrap="square" lIns="137588" tIns="68795" rIns="137588" bIns="68795" numCol="1" anchor="t" anchorCtr="0" compatLnSpc="1">
            <a:prstTxWarp prst="textNoShape">
              <a:avLst/>
            </a:prstTxWarp>
          </a:bodyPr>
          <a:lstStyle>
            <a:lvl1pPr algn="r" defTabSz="1098800">
              <a:defRPr sz="1800">
                <a:latin typeface="Calibri" pitchFamily="34" charset="0"/>
                <a:ea typeface="ＭＳ Ｐゴシック" pitchFamily="38" charset="-128"/>
                <a:cs typeface="+mn-cs"/>
              </a:defRPr>
            </a:lvl1pPr>
          </a:lstStyle>
          <a:p>
            <a:pPr>
              <a:defRPr/>
            </a:pPr>
            <a:fld id="{9FB8E60E-B3C1-4FCF-B74D-CAC6AF7E22B0}" type="datetime1">
              <a:rPr lang="en-US" altLang="en-US"/>
              <a:pPr>
                <a:defRPr/>
              </a:pPr>
              <a:t>3/22/2017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68888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137588" tIns="68795" rIns="137588" bIns="68795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477283" y="4415157"/>
            <a:ext cx="11828237" cy="4183697"/>
          </a:xfrm>
          <a:prstGeom prst="rect">
            <a:avLst/>
          </a:prstGeom>
        </p:spPr>
        <p:txBody>
          <a:bodyPr vert="horz" wrap="square" lIns="137588" tIns="68795" rIns="137588" bIns="68795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30312"/>
            <a:ext cx="6404883" cy="464503"/>
          </a:xfrm>
          <a:prstGeom prst="rect">
            <a:avLst/>
          </a:prstGeom>
        </p:spPr>
        <p:txBody>
          <a:bodyPr vert="horz" wrap="square" lIns="137588" tIns="68795" rIns="137588" bIns="68795" numCol="1" anchor="b" anchorCtr="0" compatLnSpc="1">
            <a:prstTxWarp prst="textNoShape">
              <a:avLst/>
            </a:prstTxWarp>
          </a:bodyPr>
          <a:lstStyle>
            <a:lvl1pPr defTabSz="1098800">
              <a:defRPr sz="180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8374593" y="8830312"/>
            <a:ext cx="6404880" cy="464503"/>
          </a:xfrm>
          <a:prstGeom prst="rect">
            <a:avLst/>
          </a:prstGeom>
        </p:spPr>
        <p:txBody>
          <a:bodyPr vert="horz" wrap="square" lIns="137588" tIns="68795" rIns="137588" bIns="68795" numCol="1" anchor="b" anchorCtr="0" compatLnSpc="1">
            <a:prstTxWarp prst="textNoShape">
              <a:avLst/>
            </a:prstTxWarp>
          </a:bodyPr>
          <a:lstStyle>
            <a:lvl1pPr algn="r" defTabSz="1098800">
              <a:defRPr sz="1800">
                <a:latin typeface="Calibri" pitchFamily="34" charset="0"/>
                <a:ea typeface="ＭＳ Ｐゴシック" pitchFamily="38" charset="-128"/>
                <a:cs typeface="+mn-cs"/>
              </a:defRPr>
            </a:lvl1pPr>
          </a:lstStyle>
          <a:p>
            <a:pPr>
              <a:defRPr/>
            </a:pPr>
            <a:fld id="{8FFA06AA-D61D-40B2-A588-A499B3B1F5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62528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317500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pitchFamily="-65" charset="-128"/>
        <a:cs typeface="ＭＳ Ｐゴシック" pitchFamily="-65" charset="-128"/>
      </a:defRPr>
    </a:lvl1pPr>
    <a:lvl2pPr marL="317500" algn="l" defTabSz="317500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2pPr>
    <a:lvl3pPr marL="638175" algn="l" defTabSz="317500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3pPr>
    <a:lvl4pPr marL="957263" algn="l" defTabSz="317500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4pPr>
    <a:lvl5pPr marL="1277938" algn="l" defTabSz="317500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5pPr>
    <a:lvl6pPr marL="1600120" algn="l" defTabSz="320024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920144" algn="l" defTabSz="320024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240168" algn="l" defTabSz="320024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560192" algn="l" defTabSz="320024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9798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1116671" indent="-429849" defTabSz="109798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719393" indent="-343413" defTabSz="109798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2406217" indent="-343413" defTabSz="109798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3095376" indent="-343413" defTabSz="109798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3768183" indent="-343413" defTabSz="109798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4440988" indent="-343413" defTabSz="109798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5113795" indent="-343413" defTabSz="109798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5786600" indent="-343413" defTabSz="109798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75AF3E95-E873-464D-A0DB-0539AE455DCC}" type="slidenum">
              <a:rPr lang="en-US" altLang="en-US" sz="1800"/>
              <a:pPr eaLnBrk="1" hangingPunct="1">
                <a:spcBef>
                  <a:spcPct val="0"/>
                </a:spcBef>
              </a:pPr>
              <a:t>1</a:t>
            </a:fld>
            <a:endParaRPr lang="en-US" altLang="en-US" sz="18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306EA-535E-4998-A229-A5B9DAED5D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97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302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7302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7302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7302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7302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302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302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302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302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0378AC52-EAE8-43BF-8AD7-B130E0AD79A6}" type="slidenum">
              <a:rPr lang="en-US" altLang="en-US">
                <a:solidFill>
                  <a:srgbClr val="000000"/>
                </a:solidFill>
                <a:ea typeface="MS PGothic" panose="020B0600070205080204" pitchFamily="34" charset="-128"/>
              </a:rPr>
              <a:pPr/>
              <a:t>19</a:t>
            </a:fld>
            <a:endParaRPr lang="en-US" altLang="en-US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77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476250" y="4913313"/>
            <a:ext cx="5911850" cy="2428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>
              <a:spcBef>
                <a:spcPct val="0"/>
              </a:spcBef>
            </a:pPr>
            <a:endParaRPr lang="en-US" altLang="en-US"/>
          </a:p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302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7302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7302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7302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7302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302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302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302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302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defTabSz="7302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7A080D-2523-46F0-A8C4-D65BAC0A9114}" type="slidenum"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pPr marL="0" marR="0" lvl="0" indent="0" defTabSz="7302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104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FA06AA-D61D-40B2-A588-A499B3B1F55F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6965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1091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195621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Plain 4:3 Blank Cool Palette Re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fld id="{E316C00C-188E-4685-8CD4-026A10285091}" type="slidenum">
              <a:rPr lang="en-GB" smtClean="0">
                <a:solidFill>
                  <a:srgbClr val="FFFFFF"/>
                </a:solidFill>
                <a:latin typeface="Verdana"/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4" name="Date Placeholder 4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algn="r">
              <a:defRPr sz="525">
                <a:solidFill>
                  <a:schemeClr val="bg1"/>
                </a:solidFill>
              </a:defRPr>
            </a:lvl1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rgbClr val="FFFFFF"/>
                </a:solidFill>
              </a:rPr>
              <a:t>23-Mar-2016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667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01746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d Title _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6166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348674" y="6302376"/>
            <a:ext cx="331787" cy="555625"/>
          </a:xfrm>
          <a:prstGeom prst="rect">
            <a:avLst/>
          </a:prstGeom>
        </p:spPr>
        <p:txBody>
          <a:bodyPr lIns="91334" tIns="45667" rIns="91334" bIns="45667"/>
          <a:lstStyle>
            <a:lvl1pPr>
              <a:defRPr/>
            </a:lvl1pPr>
          </a:lstStyle>
          <a:p>
            <a:pPr defTabSz="913335" fontAlgn="base">
              <a:spcBef>
                <a:spcPct val="0"/>
              </a:spcBef>
              <a:spcAft>
                <a:spcPct val="0"/>
              </a:spcAft>
              <a:defRPr/>
            </a:pPr>
            <a:fld id="{C97DFB5B-4BFD-9144-8E4F-863871D60F69}" type="slidenum">
              <a:rPr lang="en-US" sz="1700" smtClean="0">
                <a:solidFill>
                  <a:srgbClr val="777777"/>
                </a:solidFill>
                <a:latin typeface="Arial" charset="0"/>
                <a:sym typeface="Arial" charset="0"/>
              </a:rPr>
              <a:pPr defTabSz="913335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700">
              <a:solidFill>
                <a:srgbClr val="777777"/>
              </a:solidFill>
              <a:latin typeface="Arial" charset="0"/>
              <a:sym typeface="Arial" charset="0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5660581"/>
            <a:ext cx="9144000" cy="1197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4" tIns="45667" rIns="91334" bIns="45667" rtlCol="0" anchor="ctr"/>
          <a:lstStyle/>
          <a:p>
            <a:pPr algn="ctr" defTabSz="913335" fontAlgn="base">
              <a:spcBef>
                <a:spcPct val="0"/>
              </a:spcBef>
              <a:spcAft>
                <a:spcPct val="0"/>
              </a:spcAft>
            </a:pPr>
            <a:endParaRPr lang="en-US" sz="1700">
              <a:solidFill>
                <a:srgbClr val="FFFFFF"/>
              </a:solidFill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9493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ed Title _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66674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Full blank no Page #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7"/>
          <p:cNvCxnSpPr>
            <a:cxnSpLocks noChangeShapeType="1"/>
          </p:cNvCxnSpPr>
          <p:nvPr userDrawn="1"/>
        </p:nvCxnSpPr>
        <p:spPr bwMode="auto">
          <a:xfrm>
            <a:off x="0" y="820738"/>
            <a:ext cx="9144000" cy="0"/>
          </a:xfrm>
          <a:prstGeom prst="line">
            <a:avLst/>
          </a:prstGeom>
          <a:noFill/>
          <a:ln w="9525" algn="ctr">
            <a:solidFill>
              <a:srgbClr val="F306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8" descr="jnj_Health_n_Wellness_Solutions_logo_horizontal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8" y="6453188"/>
            <a:ext cx="2873375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42249" y="223251"/>
            <a:ext cx="5990169" cy="35665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algn="l">
              <a:defRPr sz="2000" b="0" i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545513" y="6453188"/>
            <a:ext cx="358775" cy="258762"/>
          </a:xfrm>
        </p:spPr>
        <p:txBody>
          <a:bodyPr/>
          <a:lstStyle>
            <a:lvl1pPr>
              <a:defRPr sz="1000">
                <a:solidFill>
                  <a:srgbClr val="777777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1F459A59-5072-4D12-A084-878D847956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277712"/>
      </p:ext>
    </p:extLst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CB040B2-5B55-46A2-85E0-8BF7E8D4CD13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0D48E-03FB-47E1-839A-F69A814C8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3315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29F3-3637-4179-9A07-2935D16C6F49}" type="datetimeFigureOut">
              <a:rPr lang="en-US" smtClean="0"/>
              <a:t>3/22/2017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CD6B0-9E7E-459B-BE94-11241E4223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4955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4930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003C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3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1"/>
            <a:ext cx="8537448" cy="4267199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003C60"/>
              </a:buClr>
              <a:buFont typeface="Arial" panose="020B0604020202020204" pitchFamily="34" charset="0"/>
              <a:buChar char="•"/>
              <a:defRPr sz="2500">
                <a:solidFill>
                  <a:srgbClr val="003C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-274320">
              <a:buClr>
                <a:srgbClr val="003C60"/>
              </a:buClr>
              <a:buFont typeface="Arial" panose="020B0604020202020204" pitchFamily="34" charset="0"/>
              <a:buChar char="•"/>
              <a:defRPr>
                <a:solidFill>
                  <a:srgbClr val="003C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22960" indent="-228600">
              <a:buClr>
                <a:srgbClr val="003C60"/>
              </a:buClr>
              <a:buFont typeface="Arial" panose="020B0604020202020204" pitchFamily="34" charset="0"/>
              <a:buChar char="•"/>
              <a:defRPr>
                <a:solidFill>
                  <a:srgbClr val="003C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97280" indent="-228600">
              <a:buClr>
                <a:srgbClr val="003C60"/>
              </a:buClr>
              <a:buFont typeface="Arial" panose="020B0604020202020204" pitchFamily="34" charset="0"/>
              <a:buChar char="•"/>
              <a:defRPr>
                <a:solidFill>
                  <a:srgbClr val="003C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-228600">
              <a:buClr>
                <a:srgbClr val="003C60"/>
              </a:buClr>
              <a:buFont typeface="Arial" panose="020B0604020202020204" pitchFamily="34" charset="0"/>
              <a:buChar char="•"/>
              <a:defRPr>
                <a:solidFill>
                  <a:srgbClr val="003C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90" y="5638800"/>
            <a:ext cx="2296510" cy="72603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8408" y="6427565"/>
            <a:ext cx="381000" cy="237744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4552204-65EB-4A8B-81AA-EDC4ED039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74267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body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3550"/>
            <a:ext cx="8229600" cy="45910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tabLst>
                <a:tab pos="457200" algn="l"/>
              </a:tabLst>
              <a:defRPr sz="1800"/>
            </a:lvl1pPr>
            <a:lvl2pPr marL="560388" indent="-285750">
              <a:buFont typeface="Arial" panose="020B0604020202020204" pitchFamily="34" charset="0"/>
              <a:buChar char="•"/>
              <a:defRPr sz="1800"/>
            </a:lvl2pPr>
            <a:lvl3pPr marL="971550" indent="-285750">
              <a:buFont typeface="Arial" panose="020B0604020202020204" pitchFamily="34" charset="0"/>
              <a:buChar char="•"/>
              <a:defRPr sz="1800"/>
            </a:lvl3pPr>
            <a:lvl4pPr marL="1292225" indent="-285750">
              <a:buFont typeface="Arial" panose="020B0604020202020204" pitchFamily="34" charset="0"/>
              <a:buChar char="•"/>
              <a:defRPr sz="1800"/>
            </a:lvl4pPr>
            <a:lvl5pPr marL="1603375" indent="-285750"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8686800" y="6519863"/>
            <a:ext cx="347663" cy="34766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BDD767-6549-4416-BD3E-7BE14CE4F05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1367790"/>
            <a:ext cx="8229600" cy="3657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0326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11315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60388" indent="-285750">
              <a:buFont typeface="Arial" panose="020B0604020202020204" pitchFamily="34" charset="0"/>
              <a:buChar char="•"/>
              <a:defRPr sz="1800"/>
            </a:lvl2pPr>
            <a:lvl3pPr marL="971550" indent="-285750">
              <a:buFont typeface="Arial" panose="020B0604020202020204" pitchFamily="34" charset="0"/>
              <a:buChar char="•"/>
              <a:defRPr sz="1800"/>
            </a:lvl3pPr>
            <a:lvl4pPr marL="1292225" indent="-285750">
              <a:buFont typeface="Arial" panose="020B0604020202020204" pitchFamily="34" charset="0"/>
              <a:buChar char="•"/>
              <a:defRPr sz="1800"/>
            </a:lvl4pPr>
            <a:lvl5pPr marL="1603375" indent="-285750"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BDD767-6549-4416-BD3E-7BE14CE4F05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5107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body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3550"/>
            <a:ext cx="8229600" cy="4591050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tabLst>
                <a:tab pos="457200" algn="l"/>
              </a:tabLst>
              <a:defRPr sz="1800"/>
            </a:lvl1pPr>
            <a:lvl2pPr marL="560388" indent="-285750">
              <a:buFont typeface="Arial" panose="020B0604020202020204" pitchFamily="34" charset="0"/>
              <a:buChar char="•"/>
              <a:defRPr sz="1800"/>
            </a:lvl2pPr>
            <a:lvl3pPr marL="971550" indent="-285750">
              <a:buFont typeface="Arial" panose="020B0604020202020204" pitchFamily="34" charset="0"/>
              <a:buChar char="•"/>
              <a:defRPr sz="1800"/>
            </a:lvl3pPr>
            <a:lvl4pPr marL="1292225" indent="-285750">
              <a:buFont typeface="Arial" panose="020B0604020202020204" pitchFamily="34" charset="0"/>
              <a:buChar char="•"/>
              <a:defRPr sz="1800"/>
            </a:lvl4pPr>
            <a:lvl5pPr marL="1603375" indent="-285750"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BDD767-6549-4416-BD3E-7BE14CE4F05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1367790"/>
            <a:ext cx="8229600" cy="36576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6989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body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3550"/>
            <a:ext cx="4023360" cy="4591050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tabLst>
                <a:tab pos="457200" algn="l"/>
              </a:tabLst>
              <a:defRPr sz="1800"/>
            </a:lvl1pPr>
            <a:lvl2pPr marL="560388" indent="-285750">
              <a:buFont typeface="Arial" panose="020B0604020202020204" pitchFamily="34" charset="0"/>
              <a:buChar char="•"/>
              <a:defRPr sz="1800"/>
            </a:lvl2pPr>
            <a:lvl3pPr marL="971550" indent="-285750">
              <a:buFont typeface="Arial" panose="020B0604020202020204" pitchFamily="34" charset="0"/>
              <a:buChar char="•"/>
              <a:defRPr sz="1800"/>
            </a:lvl3pPr>
            <a:lvl4pPr marL="1292225" indent="-285750">
              <a:buFont typeface="Arial" panose="020B0604020202020204" pitchFamily="34" charset="0"/>
              <a:buChar char="•"/>
              <a:defRPr sz="1800"/>
            </a:lvl4pPr>
            <a:lvl5pPr marL="1603375" indent="-285750"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BDD767-6549-4416-BD3E-7BE14CE4F05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1367790"/>
            <a:ext cx="4023360" cy="36576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63440" y="1368425"/>
            <a:ext cx="4023360" cy="365125"/>
          </a:xfrm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663440" y="1733550"/>
            <a:ext cx="4023360" cy="4591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7880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body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3550"/>
            <a:ext cx="2651760" cy="4590288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tabLst>
                <a:tab pos="457200" algn="l"/>
              </a:tabLst>
              <a:defRPr sz="1800"/>
            </a:lvl1pPr>
            <a:lvl2pPr marL="560388" indent="-285750">
              <a:buFont typeface="Arial" panose="020B0604020202020204" pitchFamily="34" charset="0"/>
              <a:buChar char="•"/>
              <a:defRPr sz="1800"/>
            </a:lvl2pPr>
            <a:lvl3pPr marL="971550" indent="-285750">
              <a:buFont typeface="Arial" panose="020B0604020202020204" pitchFamily="34" charset="0"/>
              <a:buChar char="•"/>
              <a:defRPr sz="1800"/>
            </a:lvl3pPr>
            <a:lvl4pPr marL="1292225" indent="-285750">
              <a:buFont typeface="Arial" panose="020B0604020202020204" pitchFamily="34" charset="0"/>
              <a:buChar char="•"/>
              <a:defRPr sz="1800"/>
            </a:lvl4pPr>
            <a:lvl5pPr marL="1603375" indent="-285750"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BDD767-6549-4416-BD3E-7BE14CE4F05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1367790"/>
            <a:ext cx="2651760" cy="36576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35040" y="1367790"/>
            <a:ext cx="2651760" cy="365760"/>
          </a:xfrm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3246120" y="1367790"/>
            <a:ext cx="2651760" cy="36576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/>
          </p:nvPr>
        </p:nvSpPr>
        <p:spPr>
          <a:xfrm>
            <a:off x="3246120" y="1733550"/>
            <a:ext cx="2651760" cy="4590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6035674" y="1733550"/>
            <a:ext cx="2651760" cy="4590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959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body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3550"/>
            <a:ext cx="4023360" cy="2057400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tabLst>
                <a:tab pos="457200" algn="l"/>
              </a:tabLst>
              <a:defRPr sz="1800"/>
            </a:lvl1pPr>
            <a:lvl2pPr marL="560388" indent="-285750">
              <a:buFont typeface="Arial" panose="020B0604020202020204" pitchFamily="34" charset="0"/>
              <a:buChar char="•"/>
              <a:defRPr sz="1800"/>
            </a:lvl2pPr>
            <a:lvl3pPr marL="971550" indent="-285750">
              <a:buFont typeface="Arial" panose="020B0604020202020204" pitchFamily="34" charset="0"/>
              <a:buChar char="•"/>
              <a:defRPr sz="1800"/>
            </a:lvl3pPr>
            <a:lvl4pPr marL="1292225" indent="-285750">
              <a:buFont typeface="Arial" panose="020B0604020202020204" pitchFamily="34" charset="0"/>
              <a:buChar char="•"/>
              <a:defRPr sz="1800"/>
            </a:lvl4pPr>
            <a:lvl5pPr marL="1603375" indent="-285750"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BDD767-6549-4416-BD3E-7BE14CE4F05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1367790"/>
            <a:ext cx="4023360" cy="36576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63440" y="1368425"/>
            <a:ext cx="4023360" cy="365125"/>
          </a:xfrm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663440" y="1733550"/>
            <a:ext cx="4023360" cy="2057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57200" y="3905250"/>
            <a:ext cx="8229600" cy="36576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/>
          </p:nvPr>
        </p:nvSpPr>
        <p:spPr>
          <a:xfrm>
            <a:off x="457200" y="4267200"/>
            <a:ext cx="8229600" cy="2057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3054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ody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834" y="7620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3550"/>
            <a:ext cx="4023360" cy="2057400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tabLst>
                <a:tab pos="457200" algn="l"/>
              </a:tabLst>
              <a:defRPr sz="1800"/>
            </a:lvl1pPr>
            <a:lvl2pPr marL="560388" indent="-285750">
              <a:buFont typeface="Arial" panose="020B0604020202020204" pitchFamily="34" charset="0"/>
              <a:buChar char="•"/>
              <a:defRPr sz="1800"/>
            </a:lvl2pPr>
            <a:lvl3pPr marL="971550" indent="-285750">
              <a:buFont typeface="Arial" panose="020B0604020202020204" pitchFamily="34" charset="0"/>
              <a:buChar char="•"/>
              <a:defRPr sz="1800"/>
            </a:lvl3pPr>
            <a:lvl4pPr marL="1292225" indent="-285750">
              <a:buFont typeface="Arial" panose="020B0604020202020204" pitchFamily="34" charset="0"/>
              <a:buChar char="•"/>
              <a:defRPr sz="1800"/>
            </a:lvl4pPr>
            <a:lvl5pPr marL="1603375" indent="-285750"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BDD767-6549-4416-BD3E-7BE14CE4F05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1367790"/>
            <a:ext cx="4023360" cy="36576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64074" y="1368425"/>
            <a:ext cx="4023360" cy="365125"/>
          </a:xfrm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664074" y="1733550"/>
            <a:ext cx="4023360" cy="2057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57200" y="3905250"/>
            <a:ext cx="4023360" cy="36576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/>
          </p:nvPr>
        </p:nvSpPr>
        <p:spPr>
          <a:xfrm>
            <a:off x="457200" y="4267200"/>
            <a:ext cx="4023360" cy="2057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4664709" y="3905250"/>
            <a:ext cx="4022725" cy="36512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7"/>
          </p:nvPr>
        </p:nvSpPr>
        <p:spPr>
          <a:xfrm>
            <a:off x="4664074" y="4267200"/>
            <a:ext cx="4023360" cy="2057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9028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3E700B-943C-4267-A42A-2910B88646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290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06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088" y="2928938"/>
            <a:ext cx="545782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08" charset="-128"/>
          <a:cs typeface="ＭＳ Ｐゴシック" pitchFamily="-108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8" charset="0"/>
          <a:ea typeface="ＭＳ Ｐゴシック" pitchFamily="-108" charset="-128"/>
          <a:cs typeface="ＭＳ Ｐゴシック" pitchFamily="-108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8" charset="0"/>
          <a:ea typeface="ＭＳ Ｐゴシック" pitchFamily="-108" charset="-128"/>
          <a:cs typeface="ＭＳ Ｐゴシック" pitchFamily="-108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8" charset="0"/>
          <a:ea typeface="ＭＳ Ｐゴシック" pitchFamily="-108" charset="-128"/>
          <a:cs typeface="ＭＳ Ｐゴシック" pitchFamily="-108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8" charset="0"/>
          <a:ea typeface="ＭＳ Ｐゴシック" pitchFamily="-108" charset="-128"/>
          <a:cs typeface="ＭＳ Ｐゴシック" pitchFamily="-108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8" charset="0"/>
          <a:ea typeface="ＭＳ Ｐゴシック" pitchFamily="-108" charset="-128"/>
          <a:cs typeface="ＭＳ Ｐゴシック" pitchFamily="-108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8" charset="0"/>
          <a:ea typeface="ＭＳ Ｐゴシック" pitchFamily="-108" charset="-128"/>
          <a:cs typeface="ＭＳ Ｐゴシック" pitchFamily="-108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8" charset="0"/>
          <a:ea typeface="ＭＳ Ｐゴシック" pitchFamily="-108" charset="-128"/>
          <a:cs typeface="ＭＳ Ｐゴシック" pitchFamily="-108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8" charset="0"/>
          <a:ea typeface="ＭＳ Ｐゴシック" pitchFamily="-108" charset="-128"/>
          <a:cs typeface="ＭＳ Ｐゴシック" pitchFamily="-108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08" charset="-128"/>
          <a:cs typeface="ＭＳ Ｐゴシック" pitchFamily="-108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08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08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08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08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971800"/>
            <a:ext cx="8229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4462463"/>
            <a:ext cx="8229600" cy="102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</p:txBody>
      </p:sp>
      <p:pic>
        <p:nvPicPr>
          <p:cNvPr id="205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68325"/>
            <a:ext cx="5367338" cy="8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1"/>
          </a:solidFill>
          <a:latin typeface="Georgia"/>
          <a:ea typeface="ＭＳ Ｐゴシック" pitchFamily="-108" charset="-128"/>
          <a:cs typeface="ＭＳ Ｐゴシック" pitchFamily="-108" charset="-128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ct val="0"/>
        </a:spcAft>
        <a:defRPr sz="2500" kern="1200">
          <a:solidFill>
            <a:srgbClr val="555555"/>
          </a:solidFill>
          <a:latin typeface="Arial"/>
          <a:ea typeface="ＭＳ Ｐゴシック" pitchFamily="-108" charset="-128"/>
          <a:cs typeface="ＭＳ Ｐゴシック" pitchFamily="-108" charset="-128"/>
        </a:defRPr>
      </a:lvl1pPr>
      <a:lvl2pPr marL="742950" indent="-285750" algn="l" defTabSz="457200" rtl="0" eaLnBrk="0" fontAlgn="base" hangingPunct="0">
        <a:spcBef>
          <a:spcPct val="0"/>
        </a:spcBef>
        <a:spcAft>
          <a:spcPct val="0"/>
        </a:spcAft>
        <a:defRPr sz="2500" kern="1200">
          <a:solidFill>
            <a:srgbClr val="555555"/>
          </a:solidFill>
          <a:latin typeface="Arial"/>
          <a:ea typeface="ＭＳ Ｐゴシック" pitchFamily="-108" charset="-128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ct val="0"/>
        </a:spcAft>
        <a:defRPr sz="2500" kern="1200">
          <a:solidFill>
            <a:srgbClr val="555555"/>
          </a:solidFill>
          <a:latin typeface="Arial"/>
          <a:ea typeface="ＭＳ Ｐゴシック" pitchFamily="-108" charset="-128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ct val="0"/>
        </a:spcAft>
        <a:defRPr sz="2500" kern="1200">
          <a:solidFill>
            <a:srgbClr val="555555"/>
          </a:solidFill>
          <a:latin typeface="Arial"/>
          <a:ea typeface="ＭＳ Ｐゴシック" pitchFamily="-108" charset="-128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ct val="0"/>
        </a:spcAft>
        <a:defRPr sz="2500" kern="1200">
          <a:solidFill>
            <a:srgbClr val="555555"/>
          </a:solidFill>
          <a:latin typeface="Arial"/>
          <a:ea typeface="ＭＳ Ｐゴシック" pitchFamily="-108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519863"/>
            <a:ext cx="9144000" cy="347662"/>
          </a:xfrm>
          <a:prstGeom prst="rect">
            <a:avLst/>
          </a:prstGeom>
          <a:solidFill>
            <a:srgbClr val="F306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511175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07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62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>
                <a:sym typeface="Arial" pitchFamily="34" charset="0"/>
              </a:rPr>
              <a:t>Click to edit Master title style</a:t>
            </a:r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alt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alt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altLang="en-US" dirty="0">
                <a:sym typeface="Arial" pitchFamily="34" charset="0"/>
              </a:rPr>
              <a:t>Fourth level</a:t>
            </a:r>
          </a:p>
          <a:p>
            <a:pPr lvl="4"/>
            <a:r>
              <a:rPr lang="en-US" altLang="en-US" dirty="0">
                <a:sym typeface="Arial" pitchFamily="34" charset="0"/>
              </a:rPr>
              <a:t>Fifth level</a:t>
            </a:r>
          </a:p>
        </p:txBody>
      </p:sp>
      <p:sp>
        <p:nvSpPr>
          <p:cNvPr id="12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86800" y="6519863"/>
            <a:ext cx="347663" cy="3476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ＭＳ Ｐゴシック" pitchFamily="38" charset="-128"/>
                <a:cs typeface="Arial" charset="0"/>
                <a:sym typeface="Arial" charset="0"/>
              </a:defRPr>
            </a:lvl1pPr>
          </a:lstStyle>
          <a:p>
            <a:pPr>
              <a:defRPr/>
            </a:pPr>
            <a:fld id="{855B1101-DB3E-4D48-A6C6-04213D10FE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3078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623050"/>
            <a:ext cx="2332038" cy="17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4" r:id="rId2"/>
    <p:sldLayoutId id="2147483695" r:id="rId3"/>
    <p:sldLayoutId id="2147483698" r:id="rId4"/>
    <p:sldLayoutId id="2147483696" r:id="rId5"/>
    <p:sldLayoutId id="2147483697" r:id="rId6"/>
    <p:sldLayoutId id="2147483689" r:id="rId7"/>
    <p:sldLayoutId id="2147483702" r:id="rId8"/>
    <p:sldLayoutId id="2147483714" r:id="rId9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>
          <a:solidFill>
            <a:srgbClr val="555555"/>
          </a:solidFill>
          <a:latin typeface="Georgia"/>
          <a:ea typeface="+mj-ea"/>
          <a:cs typeface="Georgia"/>
          <a:sym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eorgia" pitchFamily="-111" charset="0"/>
          <a:ea typeface="ヒラギノ角ゴ ProN W6" pitchFamily="-110" charset="-128"/>
          <a:cs typeface="Georgia" pitchFamily="38" charset="0"/>
          <a:sym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eorgia" pitchFamily="-111" charset="0"/>
          <a:ea typeface="ヒラギノ角ゴ ProN W6" pitchFamily="-110" charset="-128"/>
          <a:cs typeface="Georgia" pitchFamily="38" charset="0"/>
          <a:sym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eorgia" pitchFamily="-111" charset="0"/>
          <a:ea typeface="ヒラギノ角ゴ ProN W6" pitchFamily="-110" charset="-128"/>
          <a:cs typeface="Georgia" pitchFamily="38" charset="0"/>
          <a:sym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eorgia" pitchFamily="-111" charset="0"/>
          <a:ea typeface="ヒラギノ角ゴ ProN W6" pitchFamily="-110" charset="-128"/>
          <a:cs typeface="Georgia" pitchFamily="38" charset="0"/>
          <a:sym typeface="Arial" pitchFamily="34" charset="0"/>
        </a:defRPr>
      </a:lvl5pPr>
      <a:lvl6pPr marL="288021" algn="l" rtl="0" fontAlgn="base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6pPr>
      <a:lvl7pPr marL="576043" algn="l" rtl="0" fontAlgn="base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7pPr>
      <a:lvl8pPr marL="864065" algn="l" rtl="0" fontAlgn="base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8pPr>
      <a:lvl9pPr marL="1152087" algn="l" rtl="0" fontAlgn="base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9pPr>
    </p:titleStyle>
    <p:bodyStyle>
      <a:lvl1pPr marL="285750" indent="-285750" algn="l" rtl="0" eaLnBrk="0" fontAlgn="base" hangingPunct="0">
        <a:spcBef>
          <a:spcPts val="563"/>
        </a:spcBef>
        <a:spcAft>
          <a:spcPct val="0"/>
        </a:spcAft>
        <a:buSzPct val="100000"/>
        <a:buFont typeface="Arial" pitchFamily="34" charset="0"/>
        <a:buChar char="•"/>
        <a:tabLst>
          <a:tab pos="457200" algn="l"/>
          <a:tab pos="1371600" algn="l"/>
          <a:tab pos="2286000" algn="l"/>
        </a:tabLst>
        <a:defRPr sz="1800">
          <a:solidFill>
            <a:srgbClr val="595959"/>
          </a:solidFill>
          <a:latin typeface="+mn-lt"/>
          <a:ea typeface="+mn-ea"/>
          <a:cs typeface="+mn-cs"/>
          <a:sym typeface="Arial" pitchFamily="34" charset="0"/>
        </a:defRPr>
      </a:lvl1pPr>
      <a:lvl2pPr marL="560388" indent="-285750" algn="l" rtl="0" eaLnBrk="0" fontAlgn="base" hangingPunct="0">
        <a:spcBef>
          <a:spcPts val="450"/>
        </a:spcBef>
        <a:spcAft>
          <a:spcPct val="0"/>
        </a:spcAft>
        <a:buSzPct val="100000"/>
        <a:buFont typeface="Arial" pitchFamily="34" charset="0"/>
        <a:buChar char="•"/>
        <a:tabLst>
          <a:tab pos="457200" algn="l"/>
          <a:tab pos="1371600" algn="l"/>
          <a:tab pos="2286000" algn="l"/>
        </a:tabLst>
        <a:defRPr sz="1800">
          <a:solidFill>
            <a:srgbClr val="595959"/>
          </a:solidFill>
          <a:latin typeface="+mn-lt"/>
          <a:ea typeface="+mn-ea"/>
          <a:cs typeface="+mn-cs"/>
          <a:sym typeface="Arial" pitchFamily="34" charset="0"/>
        </a:defRPr>
      </a:lvl2pPr>
      <a:lvl3pPr marL="971550" indent="-285750" algn="l" rtl="0" eaLnBrk="0" fontAlgn="base" hangingPunct="0">
        <a:spcBef>
          <a:spcPts val="375"/>
        </a:spcBef>
        <a:spcAft>
          <a:spcPct val="0"/>
        </a:spcAft>
        <a:buSzPct val="100000"/>
        <a:buFont typeface="Arial" pitchFamily="34" charset="0"/>
        <a:buChar char="•"/>
        <a:tabLst>
          <a:tab pos="457200" algn="l"/>
          <a:tab pos="1371600" algn="l"/>
          <a:tab pos="2286000" algn="l"/>
        </a:tabLst>
        <a:defRPr sz="1800">
          <a:solidFill>
            <a:srgbClr val="595959"/>
          </a:solidFill>
          <a:latin typeface="+mn-lt"/>
          <a:ea typeface="+mn-ea"/>
          <a:cs typeface="+mn-cs"/>
          <a:sym typeface="Arial" pitchFamily="34" charset="0"/>
        </a:defRPr>
      </a:lvl3pPr>
      <a:lvl4pPr marL="1292225" indent="-285750" algn="l" rtl="0" eaLnBrk="0" fontAlgn="base" hangingPunct="0">
        <a:spcBef>
          <a:spcPts val="375"/>
        </a:spcBef>
        <a:spcAft>
          <a:spcPct val="0"/>
        </a:spcAft>
        <a:buSzPct val="100000"/>
        <a:buFont typeface="Arial" pitchFamily="34" charset="0"/>
        <a:buChar char="•"/>
        <a:tabLst>
          <a:tab pos="457200" algn="l"/>
          <a:tab pos="1371600" algn="l"/>
          <a:tab pos="2286000" algn="l"/>
        </a:tabLst>
        <a:defRPr sz="1800">
          <a:solidFill>
            <a:srgbClr val="595959"/>
          </a:solidFill>
          <a:latin typeface="+mn-lt"/>
          <a:ea typeface="+mn-ea"/>
          <a:cs typeface="+mn-cs"/>
          <a:sym typeface="Arial" pitchFamily="34" charset="0"/>
        </a:defRPr>
      </a:lvl4pPr>
      <a:lvl5pPr marL="1603375" indent="-285750" algn="l" rtl="0" eaLnBrk="0" fontAlgn="base" hangingPunct="0">
        <a:spcBef>
          <a:spcPts val="375"/>
        </a:spcBef>
        <a:spcAft>
          <a:spcPct val="0"/>
        </a:spcAft>
        <a:buSzPct val="100000"/>
        <a:buFont typeface="Arial" pitchFamily="34" charset="0"/>
        <a:buChar char="•"/>
        <a:tabLst>
          <a:tab pos="457200" algn="l"/>
          <a:tab pos="1371600" algn="l"/>
          <a:tab pos="2286000" algn="l"/>
        </a:tabLst>
        <a:defRPr sz="1800">
          <a:solidFill>
            <a:srgbClr val="595959"/>
          </a:solidFill>
          <a:latin typeface="+mn-lt"/>
          <a:ea typeface="+mn-ea"/>
          <a:cs typeface="+mn-cs"/>
          <a:sym typeface="Arial" pitchFamily="34" charset="0"/>
        </a:defRPr>
      </a:lvl5pPr>
      <a:lvl6pPr marL="1776135" indent="-192014" algn="l" rtl="0" fontAlgn="base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6pPr>
      <a:lvl7pPr marL="2064156" indent="-192014" algn="l" rtl="0" fontAlgn="base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7pPr>
      <a:lvl8pPr marL="2352177" indent="-192014" algn="l" rtl="0" fontAlgn="base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8pPr>
      <a:lvl9pPr marL="2640199" indent="-192014" algn="l" rtl="0" fontAlgn="base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9pPr>
    </p:bodyStyle>
    <p:otherStyle>
      <a:defPPr>
        <a:defRPr lang="en-US"/>
      </a:defPPr>
      <a:lvl1pPr marL="0" algn="l" defTabSz="288021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8021" algn="l" defTabSz="288021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6043" algn="l" defTabSz="288021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65" algn="l" defTabSz="288021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52087" algn="l" defTabSz="288021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40108" algn="l" defTabSz="288021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28130" algn="l" defTabSz="288021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16151" algn="l" defTabSz="288021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304173" algn="l" defTabSz="288021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863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5" r:id="rId9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eorgia"/>
          <a:ea typeface="+mj-ea"/>
          <a:cs typeface="Georgia"/>
          <a:sym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eorgia" pitchFamily="-111" charset="0"/>
          <a:ea typeface="ヒラギノ角ゴ ProN W6" pitchFamily="-110" charset="-128"/>
          <a:cs typeface="Georgia" pitchFamily="18" charset="0"/>
          <a:sym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eorgia" pitchFamily="-111" charset="0"/>
          <a:ea typeface="ヒラギノ角ゴ ProN W6" pitchFamily="-110" charset="-128"/>
          <a:cs typeface="Georgia" pitchFamily="18" charset="0"/>
          <a:sym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eorgia" pitchFamily="-111" charset="0"/>
          <a:ea typeface="ヒラギノ角ゴ ProN W6" pitchFamily="-110" charset="-128"/>
          <a:cs typeface="Georgia" pitchFamily="18" charset="0"/>
          <a:sym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eorgia" pitchFamily="-111" charset="0"/>
          <a:ea typeface="ヒラギノ角ゴ ProN W6" pitchFamily="-110" charset="-128"/>
          <a:cs typeface="Georgia" pitchFamily="18" charset="0"/>
          <a:sym typeface="Arial" pitchFamily="34" charset="0"/>
        </a:defRPr>
      </a:lvl5pPr>
      <a:lvl6pPr marL="288021" algn="l" rtl="0" fontAlgn="base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6pPr>
      <a:lvl7pPr marL="576043" algn="l" rtl="0" fontAlgn="base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7pPr>
      <a:lvl8pPr marL="864065" algn="l" rtl="0" fontAlgn="base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8pPr>
      <a:lvl9pPr marL="1152087" algn="l" rtl="0" fontAlgn="base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9pPr>
    </p:titleStyle>
    <p:bodyStyle>
      <a:lvl1pPr marL="200025" indent="-236538" algn="l" rtl="0" eaLnBrk="0" fontAlgn="base" hangingPunct="0">
        <a:spcBef>
          <a:spcPts val="563"/>
        </a:spcBef>
        <a:spcAft>
          <a:spcPct val="0"/>
        </a:spcAft>
        <a:buSzPct val="100000"/>
        <a:buFont typeface="Arial" pitchFamily="34" charset="0"/>
        <a:buChar char="•"/>
        <a:defRPr sz="2500">
          <a:solidFill>
            <a:srgbClr val="595959"/>
          </a:solidFill>
          <a:latin typeface="+mn-lt"/>
          <a:ea typeface="+mn-ea"/>
          <a:cs typeface="+mn-cs"/>
          <a:sym typeface="Arial" pitchFamily="34" charset="0"/>
        </a:defRPr>
      </a:lvl1pPr>
      <a:lvl2pPr marL="547688" indent="-273050" algn="l" rtl="0" eaLnBrk="0" fontAlgn="base" hangingPunct="0">
        <a:spcBef>
          <a:spcPts val="450"/>
        </a:spcBef>
        <a:spcAft>
          <a:spcPct val="0"/>
        </a:spcAft>
        <a:buSzPct val="100000"/>
        <a:buFont typeface="Arial" pitchFamily="34" charset="0"/>
        <a:buChar char="–"/>
        <a:defRPr sz="2000">
          <a:solidFill>
            <a:srgbClr val="595959"/>
          </a:solidFill>
          <a:latin typeface="+mn-lt"/>
          <a:ea typeface="+mn-ea"/>
          <a:cs typeface="+mn-cs"/>
          <a:sym typeface="Arial" pitchFamily="34" charset="0"/>
        </a:defRPr>
      </a:lvl2pPr>
      <a:lvl3pPr marL="868363" indent="-182563" algn="l" rtl="0" eaLnBrk="0" fontAlgn="base" hangingPunct="0">
        <a:spcBef>
          <a:spcPts val="375"/>
        </a:spcBef>
        <a:spcAft>
          <a:spcPct val="0"/>
        </a:spcAft>
        <a:buSzPct val="100000"/>
        <a:buFont typeface="Arial" pitchFamily="34" charset="0"/>
        <a:buChar char="•"/>
        <a:defRPr>
          <a:solidFill>
            <a:srgbClr val="595959"/>
          </a:solidFill>
          <a:latin typeface="+mn-lt"/>
          <a:ea typeface="+mn-ea"/>
          <a:cs typeface="+mn-cs"/>
          <a:sym typeface="Arial" pitchFamily="34" charset="0"/>
        </a:defRPr>
      </a:lvl3pPr>
      <a:lvl4pPr marL="1279525" indent="-273050" algn="l" rtl="0" eaLnBrk="0" fontAlgn="base" hangingPunct="0">
        <a:spcBef>
          <a:spcPts val="375"/>
        </a:spcBef>
        <a:spcAft>
          <a:spcPct val="0"/>
        </a:spcAft>
        <a:buSzPct val="100000"/>
        <a:buFont typeface="Arial" pitchFamily="34" charset="0"/>
        <a:buChar char="–"/>
        <a:defRPr>
          <a:solidFill>
            <a:srgbClr val="595959"/>
          </a:solidFill>
          <a:latin typeface="+mn-lt"/>
          <a:ea typeface="+mn-ea"/>
          <a:cs typeface="+mn-cs"/>
          <a:sym typeface="Arial" pitchFamily="34" charset="0"/>
        </a:defRPr>
      </a:lvl4pPr>
      <a:lvl5pPr marL="1554163" indent="-236538" algn="l" rtl="0" eaLnBrk="0" fontAlgn="base" hangingPunct="0">
        <a:spcBef>
          <a:spcPts val="375"/>
        </a:spcBef>
        <a:spcAft>
          <a:spcPct val="0"/>
        </a:spcAft>
        <a:buSzPct val="100000"/>
        <a:buFont typeface="Arial" pitchFamily="34" charset="0"/>
        <a:buChar char="»"/>
        <a:defRPr>
          <a:solidFill>
            <a:srgbClr val="595959"/>
          </a:solidFill>
          <a:latin typeface="+mn-lt"/>
          <a:ea typeface="+mn-ea"/>
          <a:cs typeface="+mn-cs"/>
          <a:sym typeface="Arial" pitchFamily="34" charset="0"/>
        </a:defRPr>
      </a:lvl5pPr>
      <a:lvl6pPr marL="1776135" indent="-192014" algn="l" rtl="0" fontAlgn="base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6pPr>
      <a:lvl7pPr marL="2064156" indent="-192014" algn="l" rtl="0" fontAlgn="base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7pPr>
      <a:lvl8pPr marL="2352177" indent="-192014" algn="l" rtl="0" fontAlgn="base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8pPr>
      <a:lvl9pPr marL="2640199" indent="-192014" algn="l" rtl="0" fontAlgn="base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9pPr>
    </p:bodyStyle>
    <p:otherStyle>
      <a:defPPr>
        <a:defRPr lang="en-US"/>
      </a:defPPr>
      <a:lvl1pPr marL="0" algn="l" defTabSz="288021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8021" algn="l" defTabSz="288021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6043" algn="l" defTabSz="288021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65" algn="l" defTabSz="288021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52087" algn="l" defTabSz="288021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40108" algn="l" defTabSz="288021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28130" algn="l" defTabSz="288021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16151" algn="l" defTabSz="288021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304173" algn="l" defTabSz="288021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956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50">
          <a:solidFill>
            <a:schemeClr val="tx2"/>
          </a:solidFill>
          <a:latin typeface="Georgia"/>
          <a:ea typeface="+mj-ea"/>
          <a:cs typeface="Georgia"/>
          <a:sym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50">
          <a:solidFill>
            <a:schemeClr val="tx2"/>
          </a:solidFill>
          <a:latin typeface="Georgia" pitchFamily="-111" charset="0"/>
          <a:ea typeface="ヒラギノ角ゴ ProN W6" pitchFamily="-110" charset="-128"/>
          <a:cs typeface="Georgia" pitchFamily="18" charset="0"/>
          <a:sym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50">
          <a:solidFill>
            <a:schemeClr val="tx2"/>
          </a:solidFill>
          <a:latin typeface="Georgia" pitchFamily="-111" charset="0"/>
          <a:ea typeface="ヒラギノ角ゴ ProN W6" pitchFamily="-110" charset="-128"/>
          <a:cs typeface="Georgia" pitchFamily="18" charset="0"/>
          <a:sym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50">
          <a:solidFill>
            <a:schemeClr val="tx2"/>
          </a:solidFill>
          <a:latin typeface="Georgia" pitchFamily="-111" charset="0"/>
          <a:ea typeface="ヒラギノ角ゴ ProN W6" pitchFamily="-110" charset="-128"/>
          <a:cs typeface="Georgia" pitchFamily="18" charset="0"/>
          <a:sym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50">
          <a:solidFill>
            <a:schemeClr val="tx2"/>
          </a:solidFill>
          <a:latin typeface="Georgia" pitchFamily="-111" charset="0"/>
          <a:ea typeface="ヒラギノ角ゴ ProN W6" pitchFamily="-110" charset="-128"/>
          <a:cs typeface="Georgia" pitchFamily="18" charset="0"/>
          <a:sym typeface="Arial" pitchFamily="34" charset="0"/>
        </a:defRPr>
      </a:lvl5pPr>
      <a:lvl6pPr marL="216016" algn="l" rtl="0" fontAlgn="base">
        <a:spcBef>
          <a:spcPct val="0"/>
        </a:spcBef>
        <a:spcAft>
          <a:spcPct val="0"/>
        </a:spcAft>
        <a:defRPr sz="195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6pPr>
      <a:lvl7pPr marL="432032" algn="l" rtl="0" fontAlgn="base">
        <a:spcBef>
          <a:spcPct val="0"/>
        </a:spcBef>
        <a:spcAft>
          <a:spcPct val="0"/>
        </a:spcAft>
        <a:defRPr sz="195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7pPr>
      <a:lvl8pPr marL="648049" algn="l" rtl="0" fontAlgn="base">
        <a:spcBef>
          <a:spcPct val="0"/>
        </a:spcBef>
        <a:spcAft>
          <a:spcPct val="0"/>
        </a:spcAft>
        <a:defRPr sz="195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8pPr>
      <a:lvl9pPr marL="864065" algn="l" rtl="0" fontAlgn="base">
        <a:spcBef>
          <a:spcPct val="0"/>
        </a:spcBef>
        <a:spcAft>
          <a:spcPct val="0"/>
        </a:spcAft>
        <a:defRPr sz="195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9pPr>
    </p:titleStyle>
    <p:bodyStyle>
      <a:lvl1pPr marL="150019" indent="-177404" algn="l" rtl="0" eaLnBrk="0" fontAlgn="base" hangingPunct="0">
        <a:spcBef>
          <a:spcPts val="422"/>
        </a:spcBef>
        <a:spcAft>
          <a:spcPct val="0"/>
        </a:spcAft>
        <a:buSzPct val="100000"/>
        <a:buFont typeface="Arial" pitchFamily="34" charset="0"/>
        <a:buChar char="•"/>
        <a:defRPr sz="1875">
          <a:solidFill>
            <a:srgbClr val="595959"/>
          </a:solidFill>
          <a:latin typeface="+mn-lt"/>
          <a:ea typeface="+mn-ea"/>
          <a:cs typeface="+mn-cs"/>
          <a:sym typeface="Arial" pitchFamily="34" charset="0"/>
        </a:defRPr>
      </a:lvl1pPr>
      <a:lvl2pPr marL="410766" indent="-204788" algn="l" rtl="0" eaLnBrk="0" fontAlgn="base" hangingPunct="0">
        <a:spcBef>
          <a:spcPts val="338"/>
        </a:spcBef>
        <a:spcAft>
          <a:spcPct val="0"/>
        </a:spcAft>
        <a:buSzPct val="100000"/>
        <a:buFont typeface="Arial" pitchFamily="34" charset="0"/>
        <a:buChar char="–"/>
        <a:defRPr sz="1500">
          <a:solidFill>
            <a:srgbClr val="595959"/>
          </a:solidFill>
          <a:latin typeface="+mn-lt"/>
          <a:ea typeface="+mn-ea"/>
          <a:cs typeface="+mn-cs"/>
          <a:sym typeface="Arial" pitchFamily="34" charset="0"/>
        </a:defRPr>
      </a:lvl2pPr>
      <a:lvl3pPr marL="651272" indent="-136922" algn="l" rtl="0" eaLnBrk="0" fontAlgn="base" hangingPunct="0">
        <a:spcBef>
          <a:spcPts val="281"/>
        </a:spcBef>
        <a:spcAft>
          <a:spcPct val="0"/>
        </a:spcAft>
        <a:buSzPct val="100000"/>
        <a:buFont typeface="Arial" pitchFamily="34" charset="0"/>
        <a:buChar char="•"/>
        <a:defRPr>
          <a:solidFill>
            <a:srgbClr val="595959"/>
          </a:solidFill>
          <a:latin typeface="+mn-lt"/>
          <a:ea typeface="+mn-ea"/>
          <a:cs typeface="+mn-cs"/>
          <a:sym typeface="Arial" pitchFamily="34" charset="0"/>
        </a:defRPr>
      </a:lvl3pPr>
      <a:lvl4pPr marL="959644" indent="-204788" algn="l" rtl="0" eaLnBrk="0" fontAlgn="base" hangingPunct="0">
        <a:spcBef>
          <a:spcPts val="281"/>
        </a:spcBef>
        <a:spcAft>
          <a:spcPct val="0"/>
        </a:spcAft>
        <a:buSzPct val="100000"/>
        <a:buFont typeface="Arial" pitchFamily="34" charset="0"/>
        <a:buChar char="–"/>
        <a:defRPr>
          <a:solidFill>
            <a:srgbClr val="595959"/>
          </a:solidFill>
          <a:latin typeface="+mn-lt"/>
          <a:ea typeface="+mn-ea"/>
          <a:cs typeface="+mn-cs"/>
          <a:sym typeface="Arial" pitchFamily="34" charset="0"/>
        </a:defRPr>
      </a:lvl4pPr>
      <a:lvl5pPr marL="1165622" indent="-177404" algn="l" rtl="0" eaLnBrk="0" fontAlgn="base" hangingPunct="0">
        <a:spcBef>
          <a:spcPts val="281"/>
        </a:spcBef>
        <a:spcAft>
          <a:spcPct val="0"/>
        </a:spcAft>
        <a:buSzPct val="100000"/>
        <a:buFont typeface="Arial" pitchFamily="34" charset="0"/>
        <a:buChar char="»"/>
        <a:defRPr>
          <a:solidFill>
            <a:srgbClr val="595959"/>
          </a:solidFill>
          <a:latin typeface="+mn-lt"/>
          <a:ea typeface="+mn-ea"/>
          <a:cs typeface="+mn-cs"/>
          <a:sym typeface="Arial" pitchFamily="34" charset="0"/>
        </a:defRPr>
      </a:lvl5pPr>
      <a:lvl6pPr marL="1332101" indent="-144011" algn="l" rtl="0" fontAlgn="base">
        <a:spcBef>
          <a:spcPts val="284"/>
        </a:spcBef>
        <a:spcAft>
          <a:spcPct val="0"/>
        </a:spcAft>
        <a:buSzPct val="100000"/>
        <a:buFont typeface="Arial" pitchFamily="-110" charset="0"/>
        <a:buChar char="»"/>
        <a:defRPr sz="1275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6pPr>
      <a:lvl7pPr marL="1548117" indent="-144011" algn="l" rtl="0" fontAlgn="base">
        <a:spcBef>
          <a:spcPts val="284"/>
        </a:spcBef>
        <a:spcAft>
          <a:spcPct val="0"/>
        </a:spcAft>
        <a:buSzPct val="100000"/>
        <a:buFont typeface="Arial" pitchFamily="-110" charset="0"/>
        <a:buChar char="»"/>
        <a:defRPr sz="1275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7pPr>
      <a:lvl8pPr marL="1764133" indent="-144011" algn="l" rtl="0" fontAlgn="base">
        <a:spcBef>
          <a:spcPts val="284"/>
        </a:spcBef>
        <a:spcAft>
          <a:spcPct val="0"/>
        </a:spcAft>
        <a:buSzPct val="100000"/>
        <a:buFont typeface="Arial" pitchFamily="-110" charset="0"/>
        <a:buChar char="»"/>
        <a:defRPr sz="1275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8pPr>
      <a:lvl9pPr marL="1980149" indent="-144011" algn="l" rtl="0" fontAlgn="base">
        <a:spcBef>
          <a:spcPts val="284"/>
        </a:spcBef>
        <a:spcAft>
          <a:spcPct val="0"/>
        </a:spcAft>
        <a:buSzPct val="100000"/>
        <a:buFont typeface="Arial" pitchFamily="-110" charset="0"/>
        <a:buChar char="»"/>
        <a:defRPr sz="1275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9pPr>
    </p:bodyStyle>
    <p:otherStyle>
      <a:defPPr>
        <a:defRPr lang="en-US"/>
      </a:defPPr>
      <a:lvl1pPr marL="0" algn="l" defTabSz="216016" rtl="0" eaLnBrk="1" latinLnBrk="0" hangingPunct="1">
        <a:defRPr sz="825" kern="1200">
          <a:solidFill>
            <a:schemeClr val="tx1"/>
          </a:solidFill>
          <a:latin typeface="+mn-lt"/>
          <a:ea typeface="+mn-ea"/>
          <a:cs typeface="+mn-cs"/>
        </a:defRPr>
      </a:lvl1pPr>
      <a:lvl2pPr marL="216016" algn="l" defTabSz="216016" rtl="0" eaLnBrk="1" latinLnBrk="0" hangingPunct="1">
        <a:defRPr sz="825" kern="1200">
          <a:solidFill>
            <a:schemeClr val="tx1"/>
          </a:solidFill>
          <a:latin typeface="+mn-lt"/>
          <a:ea typeface="+mn-ea"/>
          <a:cs typeface="+mn-cs"/>
        </a:defRPr>
      </a:lvl2pPr>
      <a:lvl3pPr marL="432032" algn="l" defTabSz="216016" rtl="0" eaLnBrk="1" latinLnBrk="0" hangingPunct="1">
        <a:defRPr sz="825" kern="1200">
          <a:solidFill>
            <a:schemeClr val="tx1"/>
          </a:solidFill>
          <a:latin typeface="+mn-lt"/>
          <a:ea typeface="+mn-ea"/>
          <a:cs typeface="+mn-cs"/>
        </a:defRPr>
      </a:lvl3pPr>
      <a:lvl4pPr marL="648049" algn="l" defTabSz="216016" rtl="0" eaLnBrk="1" latinLnBrk="0" hangingPunct="1">
        <a:defRPr sz="825" kern="1200">
          <a:solidFill>
            <a:schemeClr val="tx1"/>
          </a:solidFill>
          <a:latin typeface="+mn-lt"/>
          <a:ea typeface="+mn-ea"/>
          <a:cs typeface="+mn-cs"/>
        </a:defRPr>
      </a:lvl4pPr>
      <a:lvl5pPr marL="864065" algn="l" defTabSz="216016" rtl="0" eaLnBrk="1" latinLnBrk="0" hangingPunct="1">
        <a:defRPr sz="825" kern="1200">
          <a:solidFill>
            <a:schemeClr val="tx1"/>
          </a:solidFill>
          <a:latin typeface="+mn-lt"/>
          <a:ea typeface="+mn-ea"/>
          <a:cs typeface="+mn-cs"/>
        </a:defRPr>
      </a:lvl5pPr>
      <a:lvl6pPr marL="1080081" algn="l" defTabSz="216016" rtl="0" eaLnBrk="1" latinLnBrk="0" hangingPunct="1">
        <a:defRPr sz="825" kern="1200">
          <a:solidFill>
            <a:schemeClr val="tx1"/>
          </a:solidFill>
          <a:latin typeface="+mn-lt"/>
          <a:ea typeface="+mn-ea"/>
          <a:cs typeface="+mn-cs"/>
        </a:defRPr>
      </a:lvl6pPr>
      <a:lvl7pPr marL="1296098" algn="l" defTabSz="216016" rtl="0" eaLnBrk="1" latinLnBrk="0" hangingPunct="1">
        <a:defRPr sz="825" kern="1200">
          <a:solidFill>
            <a:schemeClr val="tx1"/>
          </a:solidFill>
          <a:latin typeface="+mn-lt"/>
          <a:ea typeface="+mn-ea"/>
          <a:cs typeface="+mn-cs"/>
        </a:defRPr>
      </a:lvl7pPr>
      <a:lvl8pPr marL="1512113" algn="l" defTabSz="216016" rtl="0" eaLnBrk="1" latinLnBrk="0" hangingPunct="1">
        <a:defRPr sz="825" kern="1200">
          <a:solidFill>
            <a:schemeClr val="tx1"/>
          </a:solidFill>
          <a:latin typeface="+mn-lt"/>
          <a:ea typeface="+mn-ea"/>
          <a:cs typeface="+mn-cs"/>
        </a:defRPr>
      </a:lvl8pPr>
      <a:lvl9pPr marL="1728130" algn="l" defTabSz="216016" rtl="0" eaLnBrk="1" latinLnBrk="0" hangingPunct="1">
        <a:defRPr sz="8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52.205.33.248:8080/depuy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eg"/><Relationship Id="rId3" Type="http://schemas.openxmlformats.org/officeDocument/2006/relationships/image" Target="../media/image81.png"/><Relationship Id="rId7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4.jpeg"/><Relationship Id="rId11" Type="http://schemas.openxmlformats.org/officeDocument/2006/relationships/image" Target="../media/image37.png"/><Relationship Id="rId5" Type="http://schemas.openxmlformats.org/officeDocument/2006/relationships/image" Target="../media/image83.jpeg"/><Relationship Id="rId10" Type="http://schemas.openxmlformats.org/officeDocument/2006/relationships/image" Target="../media/image88.jpeg"/><Relationship Id="rId4" Type="http://schemas.openxmlformats.org/officeDocument/2006/relationships/image" Target="../media/image82.png"/><Relationship Id="rId9" Type="http://schemas.openxmlformats.org/officeDocument/2006/relationships/image" Target="../media/image8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0.png"/><Relationship Id="rId5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Layout" Target="../diagrams/layout2.xml"/><Relationship Id="rId7" Type="http://schemas.openxmlformats.org/officeDocument/2006/relationships/image" Target="../media/image101.jpg"/><Relationship Id="rId12" Type="http://schemas.microsoft.com/office/2007/relationships/diagramDrawing" Target="../diagrams/drawing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2.xml"/><Relationship Id="rId11" Type="http://schemas.openxmlformats.org/officeDocument/2006/relationships/diagramColors" Target="../diagrams/colors3.xml"/><Relationship Id="rId5" Type="http://schemas.openxmlformats.org/officeDocument/2006/relationships/diagramColors" Target="../diagrams/colors2.xml"/><Relationship Id="rId10" Type="http://schemas.openxmlformats.org/officeDocument/2006/relationships/diagramQuickStyle" Target="../diagrams/quickStyle3.xml"/><Relationship Id="rId4" Type="http://schemas.openxmlformats.org/officeDocument/2006/relationships/diagramQuickStyle" Target="../diagrams/quickStyle2.xml"/><Relationship Id="rId9" Type="http://schemas.openxmlformats.org/officeDocument/2006/relationships/diagramLayout" Target="../diagrams/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4.png"/><Relationship Id="rId4" Type="http://schemas.openxmlformats.org/officeDocument/2006/relationships/image" Target="../media/image8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Relationship Id="rId9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11" Type="http://schemas.microsoft.com/office/2007/relationships/hdphoto" Target="../media/hdphoto1.wdp"/><Relationship Id="rId5" Type="http://schemas.openxmlformats.org/officeDocument/2006/relationships/diagramColors" Target="../diagrams/colors1.xml"/><Relationship Id="rId10" Type="http://schemas.openxmlformats.org/officeDocument/2006/relationships/image" Target="../media/image36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17.png"/><Relationship Id="rId18" Type="http://schemas.openxmlformats.org/officeDocument/2006/relationships/image" Target="../media/image48.png"/><Relationship Id="rId3" Type="http://schemas.openxmlformats.org/officeDocument/2006/relationships/image" Target="../media/image38.png"/><Relationship Id="rId21" Type="http://schemas.openxmlformats.org/officeDocument/2006/relationships/image" Target="../media/image51.png"/><Relationship Id="rId7" Type="http://schemas.openxmlformats.org/officeDocument/2006/relationships/image" Target="../media/image42.jpeg"/><Relationship Id="rId12" Type="http://schemas.openxmlformats.org/officeDocument/2006/relationships/image" Target="../media/image15.png"/><Relationship Id="rId17" Type="http://schemas.openxmlformats.org/officeDocument/2006/relationships/image" Target="../media/image47.png"/><Relationship Id="rId25" Type="http://schemas.openxmlformats.org/officeDocument/2006/relationships/image" Target="../media/image55.jpeg"/><Relationship Id="rId2" Type="http://schemas.openxmlformats.org/officeDocument/2006/relationships/image" Target="../media/image37.png"/><Relationship Id="rId16" Type="http://schemas.openxmlformats.org/officeDocument/2006/relationships/image" Target="../media/image33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jpeg"/><Relationship Id="rId11" Type="http://schemas.openxmlformats.org/officeDocument/2006/relationships/image" Target="../media/image46.jpeg"/><Relationship Id="rId24" Type="http://schemas.openxmlformats.org/officeDocument/2006/relationships/image" Target="../media/image54.png"/><Relationship Id="rId5" Type="http://schemas.openxmlformats.org/officeDocument/2006/relationships/image" Target="../media/image40.png"/><Relationship Id="rId15" Type="http://schemas.openxmlformats.org/officeDocument/2006/relationships/image" Target="../media/image19.png"/><Relationship Id="rId23" Type="http://schemas.openxmlformats.org/officeDocument/2006/relationships/image" Target="../media/image53.png"/><Relationship Id="rId10" Type="http://schemas.openxmlformats.org/officeDocument/2006/relationships/image" Target="../media/image45.jpeg"/><Relationship Id="rId19" Type="http://schemas.openxmlformats.org/officeDocument/2006/relationships/image" Target="../media/image49.png"/><Relationship Id="rId4" Type="http://schemas.openxmlformats.org/officeDocument/2006/relationships/image" Target="../media/image39.png"/><Relationship Id="rId9" Type="http://schemas.openxmlformats.org/officeDocument/2006/relationships/image" Target="../media/image44.jpg"/><Relationship Id="rId14" Type="http://schemas.openxmlformats.org/officeDocument/2006/relationships/image" Target="../media/image18.png"/><Relationship Id="rId22" Type="http://schemas.openxmlformats.org/officeDocument/2006/relationships/image" Target="../media/image5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13" Type="http://schemas.openxmlformats.org/officeDocument/2006/relationships/image" Target="../media/image48.png"/><Relationship Id="rId18" Type="http://schemas.openxmlformats.org/officeDocument/2006/relationships/image" Target="../media/image63.jpeg"/><Relationship Id="rId26" Type="http://schemas.openxmlformats.org/officeDocument/2006/relationships/image" Target="../media/image71.png"/><Relationship Id="rId3" Type="http://schemas.openxmlformats.org/officeDocument/2006/relationships/image" Target="../media/image56.png"/><Relationship Id="rId21" Type="http://schemas.openxmlformats.org/officeDocument/2006/relationships/image" Target="../media/image66.jpeg"/><Relationship Id="rId7" Type="http://schemas.openxmlformats.org/officeDocument/2006/relationships/image" Target="../media/image59.jpeg"/><Relationship Id="rId12" Type="http://schemas.openxmlformats.org/officeDocument/2006/relationships/image" Target="../media/image47.png"/><Relationship Id="rId17" Type="http://schemas.openxmlformats.org/officeDocument/2006/relationships/image" Target="../media/image62.png"/><Relationship Id="rId25" Type="http://schemas.openxmlformats.org/officeDocument/2006/relationships/image" Target="../media/image70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.png"/><Relationship Id="rId20" Type="http://schemas.openxmlformats.org/officeDocument/2006/relationships/image" Target="../media/image65.jpeg"/><Relationship Id="rId29" Type="http://schemas.openxmlformats.org/officeDocument/2006/relationships/image" Target="../media/image7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8.jpeg"/><Relationship Id="rId11" Type="http://schemas.openxmlformats.org/officeDocument/2006/relationships/image" Target="../media/image61.png"/><Relationship Id="rId24" Type="http://schemas.openxmlformats.org/officeDocument/2006/relationships/image" Target="../media/image69.png"/><Relationship Id="rId5" Type="http://schemas.openxmlformats.org/officeDocument/2006/relationships/image" Target="../media/image57.jpeg"/><Relationship Id="rId15" Type="http://schemas.openxmlformats.org/officeDocument/2006/relationships/image" Target="../media/image54.png"/><Relationship Id="rId23" Type="http://schemas.openxmlformats.org/officeDocument/2006/relationships/image" Target="../media/image68.png"/><Relationship Id="rId28" Type="http://schemas.openxmlformats.org/officeDocument/2006/relationships/image" Target="../media/image73.jpeg"/><Relationship Id="rId10" Type="http://schemas.openxmlformats.org/officeDocument/2006/relationships/image" Target="../media/image42.jpeg"/><Relationship Id="rId19" Type="http://schemas.openxmlformats.org/officeDocument/2006/relationships/image" Target="../media/image64.jpeg"/><Relationship Id="rId31" Type="http://schemas.openxmlformats.org/officeDocument/2006/relationships/image" Target="../media/image53.png"/><Relationship Id="rId4" Type="http://schemas.openxmlformats.org/officeDocument/2006/relationships/image" Target="../media/image43.jpeg"/><Relationship Id="rId9" Type="http://schemas.openxmlformats.org/officeDocument/2006/relationships/image" Target="../media/image39.png"/><Relationship Id="rId14" Type="http://schemas.openxmlformats.org/officeDocument/2006/relationships/image" Target="../media/image49.png"/><Relationship Id="rId22" Type="http://schemas.openxmlformats.org/officeDocument/2006/relationships/image" Target="../media/image67.jpeg"/><Relationship Id="rId27" Type="http://schemas.openxmlformats.org/officeDocument/2006/relationships/image" Target="../media/image72.png"/><Relationship Id="rId30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Georgia" pitchFamily="18" charset="0"/>
                <a:ea typeface="ＭＳ Ｐゴシック" pitchFamily="34" charset="-128"/>
              </a:rPr>
              <a:t>Project </a:t>
            </a:r>
            <a:r>
              <a:rPr lang="en-US" altLang="en-US" dirty="0" err="1">
                <a:latin typeface="Georgia" pitchFamily="18" charset="0"/>
                <a:ea typeface="ＭＳ Ｐゴシック" pitchFamily="34" charset="-128"/>
              </a:rPr>
              <a:t>PROMetheus</a:t>
            </a:r>
            <a:endParaRPr lang="en-US" altLang="en-US" dirty="0">
              <a:latin typeface="Georgia" pitchFamily="18" charset="0"/>
              <a:ea typeface="ＭＳ Ｐゴシック" pitchFamily="34" charset="-128"/>
            </a:endParaRP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/>
            <a:r>
              <a:rPr lang="en-US" altLang="en-US" dirty="0">
                <a:latin typeface="Arial" pitchFamily="34" charset="0"/>
                <a:ea typeface="ＭＳ Ｐゴシック" pitchFamily="34" charset="-128"/>
              </a:rPr>
              <a:t>Vision, Architecture and Predictive Analytics</a:t>
            </a:r>
          </a:p>
          <a:p>
            <a:pPr marL="0" indent="0" eaLnBrk="1" hangingPunct="1"/>
            <a:endParaRPr lang="en-US" altLang="en-US" sz="1600" b="1" dirty="0">
              <a:solidFill>
                <a:schemeClr val="tx1"/>
              </a:solidFill>
              <a:latin typeface="Arial" pitchFamily="34" charset="0"/>
              <a:ea typeface="ＭＳ Ｐゴシック" pitchFamily="34" charset="-128"/>
            </a:endParaRPr>
          </a:p>
          <a:p>
            <a:pPr marL="0" indent="0" eaLnBrk="1" hangingPunct="1"/>
            <a:endParaRPr lang="en-US" altLang="en-US" dirty="0">
              <a:latin typeface="Arial" pitchFamily="34" charset="0"/>
              <a:ea typeface="ＭＳ Ｐゴシック" pitchFamily="34" charset="-128"/>
            </a:endParaRPr>
          </a:p>
          <a:p>
            <a:pPr marL="0" indent="0" eaLnBrk="1" hangingPunct="1"/>
            <a:endParaRPr lang="en-US" altLang="en-US" dirty="0"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512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268"/>
          <a:stretch>
            <a:fillRect/>
          </a:stretch>
        </p:blipFill>
        <p:spPr bwMode="auto">
          <a:xfrm>
            <a:off x="6519863" y="5951538"/>
            <a:ext cx="2243137" cy="60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IoT</a:t>
            </a:r>
            <a:r>
              <a:rPr lang="en-US" dirty="0"/>
              <a:t> Infrastructure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BDD767-6549-4416-BD3E-7BE14CE4F052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grpSp>
        <p:nvGrpSpPr>
          <p:cNvPr id="61" name="Group 60"/>
          <p:cNvGrpSpPr>
            <a:grpSpLocks noChangeAspect="1"/>
          </p:cNvGrpSpPr>
          <p:nvPr/>
        </p:nvGrpSpPr>
        <p:grpSpPr>
          <a:xfrm>
            <a:off x="1678733" y="1752600"/>
            <a:ext cx="5786534" cy="4572000"/>
            <a:chOff x="1202055" y="1066800"/>
            <a:chExt cx="6739890" cy="5325256"/>
          </a:xfrm>
        </p:grpSpPr>
        <p:cxnSp>
          <p:nvCxnSpPr>
            <p:cNvPr id="58" name="Straight Arrow Connector 57"/>
            <p:cNvCxnSpPr/>
            <p:nvPr/>
          </p:nvCxnSpPr>
          <p:spPr bwMode="auto">
            <a:xfrm flipH="1">
              <a:off x="4572000" y="3176353"/>
              <a:ext cx="11430" cy="2529903"/>
            </a:xfrm>
            <a:prstGeom prst="straightConnector1">
              <a:avLst/>
            </a:prstGeom>
            <a:solidFill>
              <a:srgbClr val="C0C0C0"/>
            </a:solidFill>
            <a:ln w="508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7" name="Straight Arrow Connector 56"/>
            <p:cNvCxnSpPr/>
            <p:nvPr/>
          </p:nvCxnSpPr>
          <p:spPr bwMode="auto">
            <a:xfrm>
              <a:off x="6853003" y="3176352"/>
              <a:ext cx="0" cy="2872803"/>
            </a:xfrm>
            <a:prstGeom prst="straightConnector1">
              <a:avLst/>
            </a:prstGeom>
            <a:solidFill>
              <a:srgbClr val="C0C0C0"/>
            </a:solidFill>
            <a:ln w="508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/>
            <p:cNvCxnSpPr/>
            <p:nvPr/>
          </p:nvCxnSpPr>
          <p:spPr bwMode="auto">
            <a:xfrm>
              <a:off x="2268855" y="3176353"/>
              <a:ext cx="0" cy="2872803"/>
            </a:xfrm>
            <a:prstGeom prst="straightConnector1">
              <a:avLst/>
            </a:prstGeom>
            <a:solidFill>
              <a:srgbClr val="C0C0C0"/>
            </a:solidFill>
            <a:ln w="508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grpSp>
          <p:nvGrpSpPr>
            <p:cNvPr id="50" name="Group 49"/>
            <p:cNvGrpSpPr/>
            <p:nvPr/>
          </p:nvGrpSpPr>
          <p:grpSpPr>
            <a:xfrm>
              <a:off x="1202055" y="1066800"/>
              <a:ext cx="6739890" cy="5325256"/>
              <a:chOff x="1202055" y="1066800"/>
              <a:chExt cx="6739890" cy="5325256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1202055" y="1066800"/>
                <a:ext cx="6739890" cy="5325256"/>
                <a:chOff x="1202055" y="1066800"/>
                <a:chExt cx="6739890" cy="5325256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1202055" y="1066800"/>
                  <a:ext cx="6739890" cy="4495800"/>
                  <a:chOff x="1238250" y="1066800"/>
                  <a:chExt cx="6739890" cy="4495800"/>
                </a:xfrm>
              </p:grpSpPr>
              <p:sp>
                <p:nvSpPr>
                  <p:cNvPr id="6" name="Rectangle 5"/>
                  <p:cNvSpPr/>
                  <p:nvPr/>
                </p:nvSpPr>
                <p:spPr bwMode="auto">
                  <a:xfrm>
                    <a:off x="1238250" y="1066800"/>
                    <a:ext cx="2133600" cy="4495800"/>
                  </a:xfrm>
                  <a:prstGeom prst="rect">
                    <a:avLst/>
                  </a:prstGeom>
                  <a:blipFill dpi="0" rotWithShape="1">
                    <a:blip r:embed="rId2">
                      <a:alphaModFix amt="40000"/>
                    </a:blip>
                    <a:srcRect/>
                    <a:stretch>
                      <a:fillRect/>
                    </a:stretch>
                  </a:blipFill>
                  <a:ln w="12700" cap="flat" cmpd="sng" algn="ctr">
                    <a:solidFill>
                      <a:srgbClr val="777777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2400" b="0" i="0" u="none" strike="noStrike" cap="none" normalizeH="0" baseline="0" dirty="0">
                        <a:ln>
                          <a:noFill/>
                        </a:ln>
                        <a:effectLst/>
                        <a:latin typeface="Arial" pitchFamily="-110" charset="0"/>
                        <a:ea typeface="ヒラギノ角ゴ ProN W3" pitchFamily="-110" charset="-128"/>
                        <a:cs typeface="ヒラギノ角ゴ ProN W3" pitchFamily="-110" charset="-128"/>
                        <a:sym typeface="Arial" pitchFamily="-110" charset="0"/>
                      </a:rPr>
                      <a:t>Pre-op</a:t>
                    </a:r>
                  </a:p>
                </p:txBody>
              </p:sp>
              <p:sp>
                <p:nvSpPr>
                  <p:cNvPr id="7" name="Rectangle 6"/>
                  <p:cNvSpPr/>
                  <p:nvPr/>
                </p:nvSpPr>
                <p:spPr bwMode="auto">
                  <a:xfrm>
                    <a:off x="3552825" y="1066800"/>
                    <a:ext cx="2133600" cy="4495800"/>
                  </a:xfrm>
                  <a:prstGeom prst="rect">
                    <a:avLst/>
                  </a:prstGeom>
                  <a:blipFill dpi="0" rotWithShape="1">
                    <a:blip r:embed="rId3">
                      <a:alphaModFix amt="20000"/>
                    </a:blip>
                    <a:srcRect/>
                    <a:stretch>
                      <a:fillRect/>
                    </a:stretch>
                  </a:blipFill>
                  <a:ln w="12700" cap="flat" cmpd="sng" algn="ctr">
                    <a:solidFill>
                      <a:srgbClr val="777777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2400" b="0" i="0" u="none" strike="noStrike" cap="none" normalizeH="0" baseline="0" dirty="0">
                        <a:ln>
                          <a:noFill/>
                        </a:ln>
                        <a:effectLst/>
                        <a:latin typeface="Arial" pitchFamily="-110" charset="0"/>
                        <a:ea typeface="ヒラギノ角ゴ ProN W3" pitchFamily="-110" charset="-128"/>
                        <a:cs typeface="ヒラギノ角ゴ ProN W3" pitchFamily="-110" charset="-128"/>
                        <a:sym typeface="Arial" pitchFamily="-110" charset="0"/>
                      </a:rPr>
                      <a:t>Intra-op</a:t>
                    </a:r>
                  </a:p>
                </p:txBody>
              </p:sp>
              <p:sp>
                <p:nvSpPr>
                  <p:cNvPr id="8" name="Rectangle 7"/>
                  <p:cNvSpPr/>
                  <p:nvPr/>
                </p:nvSpPr>
                <p:spPr bwMode="auto">
                  <a:xfrm>
                    <a:off x="5844540" y="1066800"/>
                    <a:ext cx="2133600" cy="4495800"/>
                  </a:xfrm>
                  <a:prstGeom prst="rect">
                    <a:avLst/>
                  </a:prstGeom>
                  <a:blipFill dpi="0" rotWithShape="1">
                    <a:blip r:embed="rId4">
                      <a:alphaModFix amt="20000"/>
                    </a:blip>
                    <a:srcRect/>
                    <a:stretch>
                      <a:fillRect/>
                    </a:stretch>
                  </a:blipFill>
                  <a:ln w="12700" cap="flat" cmpd="sng" algn="ctr">
                    <a:solidFill>
                      <a:srgbClr val="777777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2400" b="0" i="0" u="none" strike="noStrike" cap="none" normalizeH="0" baseline="0" dirty="0">
                        <a:ln>
                          <a:noFill/>
                        </a:ln>
                        <a:effectLst/>
                        <a:latin typeface="Arial" pitchFamily="-110" charset="0"/>
                        <a:ea typeface="ヒラギノ角ゴ ProN W3" pitchFamily="-110" charset="-128"/>
                        <a:cs typeface="ヒラギノ角ゴ ProN W3" pitchFamily="-110" charset="-128"/>
                        <a:sym typeface="Arial" pitchFamily="-110" charset="0"/>
                      </a:rPr>
                      <a:t>Post-op</a:t>
                    </a:r>
                  </a:p>
                </p:txBody>
              </p:sp>
            </p:grpSp>
            <p:sp>
              <p:nvSpPr>
                <p:cNvPr id="12" name="Chevron 11"/>
                <p:cNvSpPr/>
                <p:nvPr/>
              </p:nvSpPr>
              <p:spPr bwMode="auto">
                <a:xfrm>
                  <a:off x="1202055" y="5706256"/>
                  <a:ext cx="6739890" cy="685800"/>
                </a:xfrm>
                <a:prstGeom prst="chevron">
                  <a:avLst/>
                </a:prstGeom>
                <a:blipFill dpi="0" rotWithShape="1">
                  <a:blip r:embed="rId5">
                    <a:alphaModFix amt="20000"/>
                  </a:blip>
                  <a:srcRect/>
                  <a:stretch>
                    <a:fillRect/>
                  </a:stretch>
                </a:blipFill>
                <a:ln w="12700" cap="flat" cmpd="sng" algn="ctr">
                  <a:solidFill>
                    <a:srgbClr val="777777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400" i="0" u="none" strike="noStrike" cap="none" normalizeH="0" baseline="0" dirty="0">
                      <a:ln>
                        <a:noFill/>
                      </a:ln>
                      <a:effectLst/>
                      <a:latin typeface="Arial" pitchFamily="-110" charset="0"/>
                      <a:ea typeface="ヒラギノ角ゴ ProN W3" pitchFamily="-110" charset="-128"/>
                      <a:cs typeface="ヒラギノ角ゴ ProN W3" pitchFamily="-110" charset="-128"/>
                      <a:sym typeface="Arial" pitchFamily="-110" charset="0"/>
                    </a:rPr>
                    <a:t>SES </a:t>
                  </a:r>
                  <a:r>
                    <a:rPr kumimoji="0" lang="en-US" sz="2400" i="0" u="none" strike="noStrike" cap="none" normalizeH="0" baseline="0" dirty="0" err="1">
                      <a:ln>
                        <a:noFill/>
                      </a:ln>
                      <a:effectLst/>
                      <a:latin typeface="Arial" pitchFamily="-110" charset="0"/>
                      <a:ea typeface="ヒラギノ角ゴ ProN W3" pitchFamily="-110" charset="-128"/>
                      <a:cs typeface="ヒラギノ角ゴ ProN W3" pitchFamily="-110" charset="-128"/>
                      <a:sym typeface="Arial" pitchFamily="-110" charset="0"/>
                    </a:rPr>
                    <a:t>IoT</a:t>
                  </a:r>
                  <a:r>
                    <a:rPr kumimoji="0" lang="en-US" sz="2400" i="0" u="none" strike="noStrike" cap="none" normalizeH="0" baseline="0" dirty="0">
                      <a:ln>
                        <a:noFill/>
                      </a:ln>
                      <a:effectLst/>
                      <a:latin typeface="Arial" pitchFamily="-110" charset="0"/>
                      <a:ea typeface="ヒラギノ角ゴ ProN W3" pitchFamily="-110" charset="-128"/>
                      <a:cs typeface="ヒラギノ角ゴ ProN W3" pitchFamily="-110" charset="-128"/>
                      <a:sym typeface="Arial" pitchFamily="-110" charset="0"/>
                    </a:rPr>
                    <a:t> Infrastructure</a:t>
                  </a:r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>
                <a:off x="1255941" y="2509603"/>
                <a:ext cx="6637286" cy="2038350"/>
                <a:chOff x="1255941" y="2509603"/>
                <a:chExt cx="6637286" cy="2038350"/>
              </a:xfrm>
            </p:grpSpPr>
            <p:grpSp>
              <p:nvGrpSpPr>
                <p:cNvPr id="47" name="Group 46"/>
                <p:cNvGrpSpPr/>
                <p:nvPr/>
              </p:nvGrpSpPr>
              <p:grpSpPr>
                <a:xfrm>
                  <a:off x="1255941" y="2509603"/>
                  <a:ext cx="6637286" cy="2038350"/>
                  <a:chOff x="1255941" y="2509603"/>
                  <a:chExt cx="6637286" cy="2038350"/>
                </a:xfrm>
              </p:grpSpPr>
              <p:grpSp>
                <p:nvGrpSpPr>
                  <p:cNvPr id="19" name="Group 18"/>
                  <p:cNvGrpSpPr/>
                  <p:nvPr/>
                </p:nvGrpSpPr>
                <p:grpSpPr>
                  <a:xfrm>
                    <a:off x="5867400" y="2509603"/>
                    <a:ext cx="2025827" cy="914400"/>
                    <a:chOff x="5867400" y="2509603"/>
                    <a:chExt cx="2025827" cy="914400"/>
                  </a:xfrm>
                  <a:solidFill>
                    <a:schemeClr val="bg1">
                      <a:lumMod val="95000"/>
                    </a:schemeClr>
                  </a:solidFill>
                </p:grpSpPr>
                <p:sp>
                  <p:nvSpPr>
                    <p:cNvPr id="15" name="Rectangle 14"/>
                    <p:cNvSpPr/>
                    <p:nvPr/>
                  </p:nvSpPr>
                  <p:spPr bwMode="auto">
                    <a:xfrm>
                      <a:off x="5867400" y="2757253"/>
                      <a:ext cx="1219200" cy="419100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itchFamily="-110" charset="0"/>
                          <a:ea typeface="ヒラギノ角ゴ ProN W3" pitchFamily="-110" charset="-128"/>
                          <a:cs typeface="ヒラギノ角ゴ ProN W3" pitchFamily="-110" charset="-128"/>
                          <a:sym typeface="Arial" pitchFamily="-110" charset="0"/>
                        </a:rPr>
                        <a:t>Wearables </a:t>
                      </a:r>
                    </a:p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itchFamily="-110" charset="0"/>
                          <a:ea typeface="ヒラギノ角ゴ ProN W3" pitchFamily="-110" charset="-128"/>
                          <a:cs typeface="ヒラギノ角ゴ ProN W3" pitchFamily="-110" charset="-128"/>
                          <a:sym typeface="Arial" pitchFamily="-110" charset="0"/>
                        </a:rPr>
                        <a:t>(Sleep, Steps)</a:t>
                      </a:r>
                    </a:p>
                  </p:txBody>
                </p:sp>
                <p:sp>
                  <p:nvSpPr>
                    <p:cNvPr id="18" name="Oval 17"/>
                    <p:cNvSpPr/>
                    <p:nvPr/>
                  </p:nvSpPr>
                  <p:spPr bwMode="auto">
                    <a:xfrm>
                      <a:off x="6978827" y="2509603"/>
                      <a:ext cx="914400" cy="914400"/>
                    </a:xfrm>
                    <a:prstGeom prst="ellipse">
                      <a:avLst/>
                    </a:prstGeom>
                    <a:grpFill/>
                    <a:ln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200" b="0" i="0" u="none" strike="noStrike" cap="none" normalizeH="0" baseline="0">
                        <a:ln>
                          <a:noFill/>
                        </a:ln>
                        <a:solidFill>
                          <a:srgbClr val="777777"/>
                        </a:solidFill>
                        <a:effectLst/>
                        <a:latin typeface="Arial" pitchFamily="-110" charset="0"/>
                        <a:ea typeface="ヒラギノ角ゴ ProN W3" pitchFamily="-110" charset="-128"/>
                        <a:cs typeface="ヒラギノ角ゴ ProN W3" pitchFamily="-110" charset="-128"/>
                        <a:sym typeface="Arial" pitchFamily="-110" charset="0"/>
                      </a:endParaRPr>
                    </a:p>
                  </p:txBody>
                </p:sp>
              </p:grpSp>
              <p:grpSp>
                <p:nvGrpSpPr>
                  <p:cNvPr id="20" name="Group 19"/>
                  <p:cNvGrpSpPr/>
                  <p:nvPr/>
                </p:nvGrpSpPr>
                <p:grpSpPr>
                  <a:xfrm>
                    <a:off x="5867400" y="3633553"/>
                    <a:ext cx="2025827" cy="914400"/>
                    <a:chOff x="5867400" y="2509603"/>
                    <a:chExt cx="2025827" cy="914400"/>
                  </a:xfrm>
                  <a:solidFill>
                    <a:schemeClr val="bg1">
                      <a:lumMod val="95000"/>
                    </a:schemeClr>
                  </a:solidFill>
                </p:grpSpPr>
                <p:sp>
                  <p:nvSpPr>
                    <p:cNvPr id="21" name="Rectangle 20"/>
                    <p:cNvSpPr/>
                    <p:nvPr/>
                  </p:nvSpPr>
                  <p:spPr bwMode="auto">
                    <a:xfrm>
                      <a:off x="5867400" y="2757253"/>
                      <a:ext cx="1219200" cy="419100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itchFamily="-110" charset="0"/>
                          <a:ea typeface="ヒラギノ角ゴ ProN W3" pitchFamily="-110" charset="-128"/>
                          <a:cs typeface="ヒラギノ角ゴ ProN W3" pitchFamily="-110" charset="-128"/>
                          <a:sym typeface="Arial" pitchFamily="-110" charset="0"/>
                        </a:rPr>
                        <a:t>Patient Surveys</a:t>
                      </a:r>
                    </a:p>
                  </p:txBody>
                </p:sp>
                <p:sp>
                  <p:nvSpPr>
                    <p:cNvPr id="22" name="Oval 21"/>
                    <p:cNvSpPr/>
                    <p:nvPr/>
                  </p:nvSpPr>
                  <p:spPr bwMode="auto">
                    <a:xfrm>
                      <a:off x="6978827" y="2509603"/>
                      <a:ext cx="914400" cy="914400"/>
                    </a:xfrm>
                    <a:prstGeom prst="ellipse">
                      <a:avLst/>
                    </a:prstGeom>
                    <a:grpFill/>
                    <a:ln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200" b="0" i="0" u="none" strike="noStrike" cap="none" normalizeH="0" baseline="0">
                        <a:ln>
                          <a:noFill/>
                        </a:ln>
                        <a:solidFill>
                          <a:srgbClr val="777777"/>
                        </a:solidFill>
                        <a:effectLst/>
                        <a:latin typeface="Arial" pitchFamily="-110" charset="0"/>
                        <a:ea typeface="ヒラギノ角ゴ ProN W3" pitchFamily="-110" charset="-128"/>
                        <a:cs typeface="ヒラギノ角ゴ ProN W3" pitchFamily="-110" charset="-128"/>
                        <a:sym typeface="Arial" pitchFamily="-110" charset="0"/>
                      </a:endParaRPr>
                    </a:p>
                  </p:txBody>
                </p:sp>
              </p:grpSp>
              <p:grpSp>
                <p:nvGrpSpPr>
                  <p:cNvPr id="24" name="Group 23"/>
                  <p:cNvGrpSpPr/>
                  <p:nvPr/>
                </p:nvGrpSpPr>
                <p:grpSpPr>
                  <a:xfrm>
                    <a:off x="3570516" y="2509603"/>
                    <a:ext cx="2025827" cy="914400"/>
                    <a:chOff x="5867400" y="2509603"/>
                    <a:chExt cx="2025827" cy="914400"/>
                  </a:xfrm>
                  <a:solidFill>
                    <a:schemeClr val="bg1">
                      <a:lumMod val="95000"/>
                    </a:schemeClr>
                  </a:solidFill>
                </p:grpSpPr>
                <p:sp>
                  <p:nvSpPr>
                    <p:cNvPr id="25" name="Rectangle 24"/>
                    <p:cNvSpPr/>
                    <p:nvPr/>
                  </p:nvSpPr>
                  <p:spPr bwMode="auto">
                    <a:xfrm>
                      <a:off x="5867400" y="2757253"/>
                      <a:ext cx="1219200" cy="419100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itchFamily="-110" charset="0"/>
                          <a:ea typeface="ヒラギノ角ゴ ProN W3" pitchFamily="-110" charset="-128"/>
                          <a:cs typeface="ヒラギノ角ゴ ProN W3" pitchFamily="-110" charset="-128"/>
                          <a:sym typeface="Arial" pitchFamily="-110" charset="0"/>
                        </a:rPr>
                        <a:t>Smart Tools</a:t>
                      </a:r>
                    </a:p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800" b="1" dirty="0">
                          <a:latin typeface="Arial" pitchFamily="-110" charset="0"/>
                          <a:ea typeface="ヒラギノ角ゴ ProN W3" pitchFamily="-110" charset="-128"/>
                          <a:cs typeface="ヒラギノ角ゴ ProN W3" pitchFamily="-110" charset="-128"/>
                          <a:sym typeface="Arial" pitchFamily="-110" charset="0"/>
                        </a:rPr>
                        <a:t>(</a:t>
                      </a:r>
                      <a:r>
                        <a:rPr lang="en-US" sz="800" b="1" dirty="0" err="1">
                          <a:latin typeface="Arial" pitchFamily="-110" charset="0"/>
                          <a:ea typeface="ヒラギノ角ゴ ProN W3" pitchFamily="-110" charset="-128"/>
                          <a:cs typeface="ヒラギノ角ゴ ProN W3" pitchFamily="-110" charset="-128"/>
                          <a:sym typeface="Arial" pitchFamily="-110" charset="0"/>
                        </a:rPr>
                        <a:t>eCP</a:t>
                      </a:r>
                      <a:r>
                        <a:rPr lang="en-US" sz="800" b="1" dirty="0">
                          <a:latin typeface="Arial" pitchFamily="-110" charset="0"/>
                          <a:ea typeface="ヒラギノ角ゴ ProN W3" pitchFamily="-110" charset="-128"/>
                          <a:cs typeface="ヒラギノ角ゴ ProN W3" pitchFamily="-110" charset="-128"/>
                          <a:sym typeface="Arial" pitchFamily="-110" charset="0"/>
                        </a:rPr>
                        <a:t>, </a:t>
                      </a:r>
                      <a:r>
                        <a:rPr lang="en-US" sz="800" b="1" dirty="0" err="1">
                          <a:latin typeface="Arial" pitchFamily="-110" charset="0"/>
                          <a:ea typeface="ヒラギノ角ゴ ProN W3" pitchFamily="-110" charset="-128"/>
                          <a:cs typeface="ヒラギノ角ゴ ProN W3" pitchFamily="-110" charset="-128"/>
                          <a:sym typeface="Arial" pitchFamily="-110" charset="0"/>
                        </a:rPr>
                        <a:t>eST</a:t>
                      </a:r>
                      <a:r>
                        <a:rPr lang="en-US" sz="800" b="1" dirty="0">
                          <a:latin typeface="Arial" pitchFamily="-110" charset="0"/>
                          <a:ea typeface="ヒラギノ角ゴ ProN W3" pitchFamily="-110" charset="-128"/>
                          <a:cs typeface="ヒラギノ角ゴ ProN W3" pitchFamily="-110" charset="-128"/>
                          <a:sym typeface="Arial" pitchFamily="-110" charset="0"/>
                        </a:rPr>
                        <a:t>)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effectLst/>
                        <a:latin typeface="Arial" pitchFamily="-110" charset="0"/>
                        <a:ea typeface="ヒラギノ角ゴ ProN W3" pitchFamily="-110" charset="-128"/>
                        <a:cs typeface="ヒラギノ角ゴ ProN W3" pitchFamily="-110" charset="-128"/>
                        <a:sym typeface="Arial" pitchFamily="-110" charset="0"/>
                      </a:endParaRPr>
                    </a:p>
                  </p:txBody>
                </p:sp>
                <p:sp>
                  <p:nvSpPr>
                    <p:cNvPr id="26" name="Oval 25"/>
                    <p:cNvSpPr/>
                    <p:nvPr/>
                  </p:nvSpPr>
                  <p:spPr bwMode="auto">
                    <a:xfrm>
                      <a:off x="6978827" y="2509603"/>
                      <a:ext cx="914400" cy="914400"/>
                    </a:xfrm>
                    <a:prstGeom prst="ellipse">
                      <a:avLst/>
                    </a:prstGeom>
                    <a:grpFill/>
                    <a:ln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200" b="0" i="0" u="none" strike="noStrike" cap="none" normalizeH="0" baseline="0">
                        <a:ln>
                          <a:noFill/>
                        </a:ln>
                        <a:solidFill>
                          <a:srgbClr val="777777"/>
                        </a:solidFill>
                        <a:effectLst/>
                        <a:latin typeface="Arial" pitchFamily="-110" charset="0"/>
                        <a:ea typeface="ヒラギノ角ゴ ProN W3" pitchFamily="-110" charset="-128"/>
                        <a:cs typeface="ヒラギノ角ゴ ProN W3" pitchFamily="-110" charset="-128"/>
                        <a:sym typeface="Arial" pitchFamily="-110" charset="0"/>
                      </a:endParaRPr>
                    </a:p>
                  </p:txBody>
                </p:sp>
              </p:grpSp>
              <p:grpSp>
                <p:nvGrpSpPr>
                  <p:cNvPr id="30" name="Group 29"/>
                  <p:cNvGrpSpPr/>
                  <p:nvPr/>
                </p:nvGrpSpPr>
                <p:grpSpPr>
                  <a:xfrm>
                    <a:off x="1255941" y="2509603"/>
                    <a:ext cx="2025827" cy="914400"/>
                    <a:chOff x="5867400" y="2509603"/>
                    <a:chExt cx="2025827" cy="914400"/>
                  </a:xfrm>
                  <a:solidFill>
                    <a:schemeClr val="bg1">
                      <a:lumMod val="95000"/>
                    </a:schemeClr>
                  </a:solidFill>
                </p:grpSpPr>
                <p:sp>
                  <p:nvSpPr>
                    <p:cNvPr id="31" name="Rectangle 30"/>
                    <p:cNvSpPr/>
                    <p:nvPr/>
                  </p:nvSpPr>
                  <p:spPr bwMode="auto">
                    <a:xfrm>
                      <a:off x="5867400" y="2757253"/>
                      <a:ext cx="1219200" cy="419100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itchFamily="-110" charset="0"/>
                          <a:ea typeface="ヒラギノ角ゴ ProN W3" pitchFamily="-110" charset="-128"/>
                          <a:cs typeface="ヒラギノ角ゴ ProN W3" pitchFamily="-110" charset="-128"/>
                          <a:sym typeface="Arial" pitchFamily="-110" charset="0"/>
                        </a:rPr>
                        <a:t>Supply Chain</a:t>
                      </a:r>
                    </a:p>
                  </p:txBody>
                </p:sp>
                <p:sp>
                  <p:nvSpPr>
                    <p:cNvPr id="32" name="Oval 31"/>
                    <p:cNvSpPr/>
                    <p:nvPr/>
                  </p:nvSpPr>
                  <p:spPr bwMode="auto">
                    <a:xfrm>
                      <a:off x="6978827" y="2509603"/>
                      <a:ext cx="914400" cy="914400"/>
                    </a:xfrm>
                    <a:prstGeom prst="ellipse">
                      <a:avLst/>
                    </a:prstGeom>
                    <a:grpFill/>
                    <a:ln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200" b="0" i="0" u="none" strike="noStrike" cap="none" normalizeH="0" baseline="0">
                        <a:ln>
                          <a:noFill/>
                        </a:ln>
                        <a:solidFill>
                          <a:srgbClr val="777777"/>
                        </a:solidFill>
                        <a:effectLst/>
                        <a:latin typeface="Arial" pitchFamily="-110" charset="0"/>
                        <a:ea typeface="ヒラギノ角ゴ ProN W3" pitchFamily="-110" charset="-128"/>
                        <a:cs typeface="ヒラギノ角ゴ ProN W3" pitchFamily="-110" charset="-128"/>
                        <a:sym typeface="Arial" pitchFamily="-110" charset="0"/>
                      </a:endParaRPr>
                    </a:p>
                  </p:txBody>
                </p:sp>
              </p:grpSp>
              <p:grpSp>
                <p:nvGrpSpPr>
                  <p:cNvPr id="33" name="Group 32"/>
                  <p:cNvGrpSpPr/>
                  <p:nvPr/>
                </p:nvGrpSpPr>
                <p:grpSpPr>
                  <a:xfrm>
                    <a:off x="1255941" y="3633553"/>
                    <a:ext cx="2025827" cy="914400"/>
                    <a:chOff x="5867400" y="2509603"/>
                    <a:chExt cx="2025827" cy="914400"/>
                  </a:xfrm>
                  <a:solidFill>
                    <a:schemeClr val="bg1">
                      <a:lumMod val="95000"/>
                    </a:schemeClr>
                  </a:solidFill>
                </p:grpSpPr>
                <p:sp>
                  <p:nvSpPr>
                    <p:cNvPr id="34" name="Rectangle 33"/>
                    <p:cNvSpPr/>
                    <p:nvPr/>
                  </p:nvSpPr>
                  <p:spPr bwMode="auto">
                    <a:xfrm>
                      <a:off x="5867400" y="2757253"/>
                      <a:ext cx="1219200" cy="419100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itchFamily="-110" charset="0"/>
                          <a:ea typeface="ヒラギノ角ゴ ProN W3" pitchFamily="-110" charset="-128"/>
                          <a:cs typeface="ヒラギノ角ゴ ProN W3" pitchFamily="-110" charset="-128"/>
                          <a:sym typeface="Arial" pitchFamily="-110" charset="0"/>
                        </a:rPr>
                        <a:t>Case Scheduling</a:t>
                      </a:r>
                    </a:p>
                  </p:txBody>
                </p:sp>
                <p:sp>
                  <p:nvSpPr>
                    <p:cNvPr id="35" name="Oval 34"/>
                    <p:cNvSpPr/>
                    <p:nvPr/>
                  </p:nvSpPr>
                  <p:spPr bwMode="auto">
                    <a:xfrm>
                      <a:off x="6978827" y="2509603"/>
                      <a:ext cx="914400" cy="914400"/>
                    </a:xfrm>
                    <a:prstGeom prst="ellipse">
                      <a:avLst/>
                    </a:prstGeom>
                    <a:grpFill/>
                    <a:ln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200" b="0" i="0" u="none" strike="noStrike" cap="none" normalizeH="0" baseline="0">
                        <a:ln>
                          <a:noFill/>
                        </a:ln>
                        <a:solidFill>
                          <a:srgbClr val="777777"/>
                        </a:solidFill>
                        <a:effectLst/>
                        <a:latin typeface="Arial" pitchFamily="-110" charset="0"/>
                        <a:ea typeface="ヒラギノ角ゴ ProN W3" pitchFamily="-110" charset="-128"/>
                        <a:cs typeface="ヒラギノ角ゴ ProN W3" pitchFamily="-110" charset="-128"/>
                        <a:sym typeface="Arial" pitchFamily="-110" charset="0"/>
                      </a:endParaRPr>
                    </a:p>
                  </p:txBody>
                </p:sp>
              </p:grpSp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6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04528" y="2646763"/>
                    <a:ext cx="640080" cy="640080"/>
                  </a:xfrm>
                  <a:prstGeom prst="rect">
                    <a:avLst/>
                  </a:prstGeom>
                </p:spPr>
              </p:pic>
              <p:pic>
                <p:nvPicPr>
                  <p:cNvPr id="37" name="Picture 36"/>
                  <p:cNvPicPr>
                    <a:picLocks noChangeAspect="1"/>
                  </p:cNvPicPr>
                  <p:nvPr/>
                </p:nvPicPr>
                <p:blipFill>
                  <a:blip r:embed="rId7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04528" y="3770713"/>
                    <a:ext cx="640080" cy="640080"/>
                  </a:xfrm>
                  <a:prstGeom prst="rect">
                    <a:avLst/>
                  </a:prstGeom>
                </p:spPr>
              </p:pic>
              <p:pic>
                <p:nvPicPr>
                  <p:cNvPr id="38" name="Picture 37"/>
                  <p:cNvPicPr>
                    <a:picLocks noChangeAspect="1"/>
                  </p:cNvPicPr>
                  <p:nvPr/>
                </p:nvPicPr>
                <p:blipFill>
                  <a:blip r:embed="rId7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21117" y="2646763"/>
                    <a:ext cx="640080" cy="640080"/>
                  </a:xfrm>
                  <a:prstGeom prst="rect">
                    <a:avLst/>
                  </a:prstGeom>
                </p:spPr>
              </p:pic>
              <p:pic>
                <p:nvPicPr>
                  <p:cNvPr id="39" name="Picture 38"/>
                  <p:cNvPicPr>
                    <a:picLocks noChangeAspect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729" t="17262" r="16183" b="17262"/>
                  <a:stretch/>
                </p:blipFill>
                <p:spPr>
                  <a:xfrm>
                    <a:off x="7115987" y="2663488"/>
                    <a:ext cx="640080" cy="606630"/>
                  </a:xfrm>
                  <a:prstGeom prst="rect">
                    <a:avLst/>
                  </a:prstGeom>
                </p:spPr>
              </p:pic>
              <p:pic>
                <p:nvPicPr>
                  <p:cNvPr id="40" name="Picture 39"/>
                  <p:cNvPicPr>
                    <a:picLocks noChangeAspect="1"/>
                  </p:cNvPicPr>
                  <p:nvPr/>
                </p:nvPicPr>
                <p:blipFill>
                  <a:blip r:embed="rId9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15987" y="3770713"/>
                    <a:ext cx="640080" cy="64008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1" name="Group 40"/>
                <p:cNvGrpSpPr/>
                <p:nvPr/>
              </p:nvGrpSpPr>
              <p:grpSpPr>
                <a:xfrm>
                  <a:off x="3570516" y="3633553"/>
                  <a:ext cx="2025827" cy="914400"/>
                  <a:chOff x="5867400" y="2509603"/>
                  <a:chExt cx="2025827" cy="914400"/>
                </a:xfrm>
                <a:solidFill>
                  <a:schemeClr val="bg1">
                    <a:lumMod val="95000"/>
                  </a:schemeClr>
                </a:solidFill>
              </p:grpSpPr>
              <p:sp>
                <p:nvSpPr>
                  <p:cNvPr id="42" name="Rectangle 41"/>
                  <p:cNvSpPr/>
                  <p:nvPr/>
                </p:nvSpPr>
                <p:spPr bwMode="auto">
                  <a:xfrm>
                    <a:off x="5867400" y="2757253"/>
                    <a:ext cx="1219200" cy="419100"/>
                  </a:xfrm>
                  <a:prstGeom prst="rect">
                    <a:avLst/>
                  </a:prstGeom>
                  <a:grpFill/>
                  <a:ln w="12700" cap="flat" cmpd="sng" algn="ctr">
                    <a:solidFill>
                      <a:srgbClr val="777777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n-US" sz="800" b="1" dirty="0">
                        <a:latin typeface="Arial" pitchFamily="-110" charset="0"/>
                        <a:ea typeface="ヒラギノ角ゴ ProN W3" pitchFamily="-110" charset="-128"/>
                        <a:cs typeface="ヒラギノ角ゴ ProN W3" pitchFamily="-110" charset="-128"/>
                        <a:sym typeface="Arial" pitchFamily="-110" charset="0"/>
                      </a:rPr>
                      <a:t>Patient Records</a:t>
                    </a:r>
                  </a:p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n-US" sz="800" b="1" dirty="0">
                        <a:latin typeface="Arial" pitchFamily="-110" charset="0"/>
                        <a:ea typeface="ヒラギノ角ゴ ProN W3" pitchFamily="-110" charset="-128"/>
                        <a:cs typeface="ヒラギノ角ゴ ProN W3" pitchFamily="-110" charset="-128"/>
                        <a:sym typeface="Arial" pitchFamily="-110" charset="0"/>
                      </a:rPr>
                      <a:t>(EMR, Vitals)</a:t>
                    </a:r>
                    <a:endParaRPr kumimoji="0" lang="en-US" sz="800" b="1" i="0" u="none" strike="noStrike" cap="none" normalizeH="0" baseline="0" dirty="0">
                      <a:ln>
                        <a:noFill/>
                      </a:ln>
                      <a:effectLst/>
                      <a:latin typeface="Arial" pitchFamily="-110" charset="0"/>
                      <a:ea typeface="ヒラギノ角ゴ ProN W3" pitchFamily="-110" charset="-128"/>
                      <a:cs typeface="ヒラギノ角ゴ ProN W3" pitchFamily="-110" charset="-128"/>
                      <a:sym typeface="Arial" pitchFamily="-110" charset="0"/>
                    </a:endParaRPr>
                  </a:p>
                </p:txBody>
              </p:sp>
              <p:sp>
                <p:nvSpPr>
                  <p:cNvPr id="43" name="Oval 42"/>
                  <p:cNvSpPr/>
                  <p:nvPr/>
                </p:nvSpPr>
                <p:spPr bwMode="auto">
                  <a:xfrm>
                    <a:off x="6978827" y="2509603"/>
                    <a:ext cx="914400" cy="914400"/>
                  </a:xfrm>
                  <a:prstGeom prst="ellipse">
                    <a:avLst/>
                  </a:prstGeom>
                  <a:grpFill/>
                  <a:ln w="12700" cap="flat" cmpd="sng" algn="ctr">
                    <a:solidFill>
                      <a:srgbClr val="777777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3200" b="0" i="0" u="none" strike="noStrike" cap="none" normalizeH="0" baseline="0">
                      <a:ln>
                        <a:noFill/>
                      </a:ln>
                      <a:solidFill>
                        <a:srgbClr val="777777"/>
                      </a:solidFill>
                      <a:effectLst/>
                      <a:latin typeface="Arial" pitchFamily="-110" charset="0"/>
                      <a:ea typeface="ヒラギノ角ゴ ProN W3" pitchFamily="-110" charset="-128"/>
                      <a:cs typeface="ヒラギノ角ゴ ProN W3" pitchFamily="-110" charset="-128"/>
                      <a:sym typeface="Arial" pitchFamily="-110" charset="0"/>
                    </a:endParaRPr>
                  </a:p>
                </p:txBody>
              </p:sp>
            </p:grpSp>
            <p:pic>
              <p:nvPicPr>
                <p:cNvPr id="44" name="Picture 43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21117" y="3770713"/>
                  <a:ext cx="640080" cy="640080"/>
                </a:xfrm>
                <a:prstGeom prst="rect">
                  <a:avLst/>
                </a:prstGeom>
              </p:spPr>
            </p:pic>
          </p:grpSp>
        </p:grpSp>
      </p:grpSp>
      <p:cxnSp>
        <p:nvCxnSpPr>
          <p:cNvPr id="23" name="Straight Arrow Connector 22"/>
          <p:cNvCxnSpPr>
            <a:stCxn id="6" idx="3"/>
            <a:endCxn id="7" idx="1"/>
          </p:cNvCxnSpPr>
          <p:nvPr/>
        </p:nvCxnSpPr>
        <p:spPr bwMode="auto">
          <a:xfrm>
            <a:off x="3510536" y="3682535"/>
            <a:ext cx="155376" cy="0"/>
          </a:xfrm>
          <a:prstGeom prst="straightConnector1">
            <a:avLst/>
          </a:prstGeom>
          <a:solidFill>
            <a:srgbClr val="C0C0C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/>
          <p:cNvCxnSpPr>
            <a:stCxn id="7" idx="3"/>
            <a:endCxn id="8" idx="1"/>
          </p:cNvCxnSpPr>
          <p:nvPr/>
        </p:nvCxnSpPr>
        <p:spPr bwMode="auto">
          <a:xfrm>
            <a:off x="5497715" y="3682535"/>
            <a:ext cx="135749" cy="0"/>
          </a:xfrm>
          <a:prstGeom prst="straightConnector1">
            <a:avLst/>
          </a:prstGeom>
          <a:solidFill>
            <a:srgbClr val="C0C0C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5" name="Straight Arrow Connector 44"/>
          <p:cNvCxnSpPr>
            <a:stCxn id="8" idx="3"/>
          </p:cNvCxnSpPr>
          <p:nvPr/>
        </p:nvCxnSpPr>
        <p:spPr bwMode="auto">
          <a:xfrm>
            <a:off x="7465267" y="3682535"/>
            <a:ext cx="764333" cy="0"/>
          </a:xfrm>
          <a:prstGeom prst="straightConnector1">
            <a:avLst/>
          </a:prstGeom>
          <a:solidFill>
            <a:srgbClr val="C0C0C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2" name="Chevron 51"/>
          <p:cNvSpPr/>
          <p:nvPr/>
        </p:nvSpPr>
        <p:spPr bwMode="auto">
          <a:xfrm flipH="1">
            <a:off x="1678733" y="1021830"/>
            <a:ext cx="5786534" cy="609600"/>
          </a:xfrm>
          <a:prstGeom prst="chevron">
            <a:avLst/>
          </a:prstGeom>
          <a:blipFill>
            <a:blip r:embed="rId11">
              <a:alphaModFix amt="20000"/>
            </a:blip>
            <a:stretch>
              <a:fillRect/>
            </a:stretch>
          </a:blipFill>
          <a:ln w="12700" cap="flat" cmpd="sng" algn="ctr">
            <a:solidFill>
              <a:srgbClr val="77777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Predictive Analytics Engine</a:t>
            </a:r>
            <a:endParaRPr kumimoji="0" lang="en-US" sz="2400" i="0" u="none" strike="noStrike" cap="none" normalizeH="0" baseline="0" dirty="0">
              <a:ln>
                <a:noFill/>
              </a:ln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cxnSp>
        <p:nvCxnSpPr>
          <p:cNvPr id="55" name="Elbow Connector 54"/>
          <p:cNvCxnSpPr>
            <a:stCxn id="12" idx="3"/>
            <a:endCxn id="52" idx="1"/>
          </p:cNvCxnSpPr>
          <p:nvPr/>
        </p:nvCxnSpPr>
        <p:spPr bwMode="auto">
          <a:xfrm flipH="1" flipV="1">
            <a:off x="7160467" y="1326630"/>
            <a:ext cx="304800" cy="4703573"/>
          </a:xfrm>
          <a:prstGeom prst="bentConnector3">
            <a:avLst>
              <a:gd name="adj1" fmla="val -254508"/>
            </a:avLst>
          </a:prstGeom>
          <a:solidFill>
            <a:srgbClr val="C0C0C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2" name="Elbow Connector 61"/>
          <p:cNvCxnSpPr>
            <a:stCxn id="52" idx="3"/>
            <a:endCxn id="6" idx="1"/>
          </p:cNvCxnSpPr>
          <p:nvPr/>
        </p:nvCxnSpPr>
        <p:spPr bwMode="auto">
          <a:xfrm rot="10800000" flipV="1">
            <a:off x="1678733" y="1326629"/>
            <a:ext cx="12700" cy="2355905"/>
          </a:xfrm>
          <a:prstGeom prst="bentConnector3">
            <a:avLst>
              <a:gd name="adj1" fmla="val 6108197"/>
            </a:avLst>
          </a:prstGeom>
          <a:solidFill>
            <a:srgbClr val="C0C0C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52207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229600" cy="1143000"/>
          </a:xfrm>
        </p:spPr>
        <p:txBody>
          <a:bodyPr/>
          <a:lstStyle/>
          <a:p>
            <a:r>
              <a:rPr lang="en-US" b="1" dirty="0" err="1"/>
              <a:t>IoT</a:t>
            </a:r>
            <a:r>
              <a:rPr lang="en-US" b="1" dirty="0"/>
              <a:t> Aggregation and Visualization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85758"/>
            <a:ext cx="8229600" cy="448663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BDD767-6549-4416-BD3E-7BE14CE4F052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3" name="Rectangle 2"/>
          <p:cNvSpPr/>
          <p:nvPr/>
        </p:nvSpPr>
        <p:spPr>
          <a:xfrm>
            <a:off x="348343" y="1268410"/>
            <a:ext cx="23615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http://10.37.163.140/depuy</a:t>
            </a:r>
            <a:r>
              <a:rPr lang="en-US" sz="14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38800" y="6493639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U/N and P/W: clinician</a:t>
            </a:r>
          </a:p>
        </p:txBody>
      </p:sp>
    </p:spTree>
    <p:extLst>
      <p:ext uri="{BB962C8B-B14F-4D97-AF65-F5344CB8AC3E}">
        <p14:creationId xmlns:p14="http://schemas.microsoft.com/office/powerpoint/2010/main" val="3175028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BDD767-6549-4416-BD3E-7BE14CE4F052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5" y="671513"/>
            <a:ext cx="9127808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20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EMR and Intra-op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BDD767-6549-4416-BD3E-7BE14CE4F052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9" y="1143000"/>
            <a:ext cx="9076051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859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Intra-op, EMR, PRO and </a:t>
            </a:r>
            <a:r>
              <a:rPr lang="en-US" dirty="0" err="1"/>
              <a:t>Actigraphy</a:t>
            </a:r>
            <a:r>
              <a:rPr lang="en-US" dirty="0"/>
              <a:t>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BDD767-6549-4416-BD3E-7BE14CE4F052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117" y="1027748"/>
            <a:ext cx="9182067" cy="499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233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machine learning effort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BDD767-6549-4416-BD3E-7BE14CE4F052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grpSp>
        <p:nvGrpSpPr>
          <p:cNvPr id="61" name="Group 60"/>
          <p:cNvGrpSpPr>
            <a:grpSpLocks noChangeAspect="1"/>
          </p:cNvGrpSpPr>
          <p:nvPr/>
        </p:nvGrpSpPr>
        <p:grpSpPr>
          <a:xfrm>
            <a:off x="1678733" y="1752600"/>
            <a:ext cx="5786534" cy="4572000"/>
            <a:chOff x="1202055" y="1066800"/>
            <a:chExt cx="6739890" cy="5325256"/>
          </a:xfrm>
        </p:grpSpPr>
        <p:cxnSp>
          <p:nvCxnSpPr>
            <p:cNvPr id="58" name="Straight Arrow Connector 57"/>
            <p:cNvCxnSpPr/>
            <p:nvPr/>
          </p:nvCxnSpPr>
          <p:spPr bwMode="auto">
            <a:xfrm flipH="1">
              <a:off x="4572000" y="3176353"/>
              <a:ext cx="11430" cy="2529903"/>
            </a:xfrm>
            <a:prstGeom prst="straightConnector1">
              <a:avLst/>
            </a:prstGeom>
            <a:solidFill>
              <a:srgbClr val="C0C0C0"/>
            </a:solidFill>
            <a:ln w="508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7" name="Straight Arrow Connector 56"/>
            <p:cNvCxnSpPr/>
            <p:nvPr/>
          </p:nvCxnSpPr>
          <p:spPr bwMode="auto">
            <a:xfrm>
              <a:off x="6853003" y="3176352"/>
              <a:ext cx="0" cy="2872803"/>
            </a:xfrm>
            <a:prstGeom prst="straightConnector1">
              <a:avLst/>
            </a:prstGeom>
            <a:solidFill>
              <a:srgbClr val="C0C0C0"/>
            </a:solidFill>
            <a:ln w="508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/>
            <p:cNvCxnSpPr/>
            <p:nvPr/>
          </p:nvCxnSpPr>
          <p:spPr bwMode="auto">
            <a:xfrm>
              <a:off x="2268855" y="3176353"/>
              <a:ext cx="0" cy="2872803"/>
            </a:xfrm>
            <a:prstGeom prst="straightConnector1">
              <a:avLst/>
            </a:prstGeom>
            <a:solidFill>
              <a:srgbClr val="C0C0C0"/>
            </a:solidFill>
            <a:ln w="508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grpSp>
          <p:nvGrpSpPr>
            <p:cNvPr id="50" name="Group 49"/>
            <p:cNvGrpSpPr/>
            <p:nvPr/>
          </p:nvGrpSpPr>
          <p:grpSpPr>
            <a:xfrm>
              <a:off x="1202055" y="1066800"/>
              <a:ext cx="6739890" cy="5325256"/>
              <a:chOff x="1202055" y="1066800"/>
              <a:chExt cx="6739890" cy="5325256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1202055" y="1066800"/>
                <a:ext cx="6739890" cy="5325256"/>
                <a:chOff x="1202055" y="1066800"/>
                <a:chExt cx="6739890" cy="5325256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1202055" y="1066800"/>
                  <a:ext cx="6739890" cy="4495800"/>
                  <a:chOff x="1238250" y="1066800"/>
                  <a:chExt cx="6739890" cy="4495800"/>
                </a:xfrm>
              </p:grpSpPr>
              <p:sp>
                <p:nvSpPr>
                  <p:cNvPr id="6" name="Rectangle 5"/>
                  <p:cNvSpPr/>
                  <p:nvPr/>
                </p:nvSpPr>
                <p:spPr bwMode="auto">
                  <a:xfrm>
                    <a:off x="1238250" y="1066800"/>
                    <a:ext cx="2133600" cy="4495800"/>
                  </a:xfrm>
                  <a:prstGeom prst="rect">
                    <a:avLst/>
                  </a:prstGeom>
                  <a:blipFill dpi="0" rotWithShape="1">
                    <a:blip r:embed="rId2">
                      <a:alphaModFix amt="40000"/>
                    </a:blip>
                    <a:srcRect/>
                    <a:stretch>
                      <a:fillRect/>
                    </a:stretch>
                  </a:blipFill>
                  <a:ln w="12700" cap="flat" cmpd="sng" algn="ctr">
                    <a:solidFill>
                      <a:srgbClr val="777777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2400" b="0" i="0" u="none" strike="noStrike" cap="none" normalizeH="0" baseline="0" dirty="0">
                        <a:ln>
                          <a:noFill/>
                        </a:ln>
                        <a:effectLst/>
                        <a:latin typeface="Arial" pitchFamily="-110" charset="0"/>
                        <a:ea typeface="ヒラギノ角ゴ ProN W3" pitchFamily="-110" charset="-128"/>
                        <a:cs typeface="ヒラギノ角ゴ ProN W3" pitchFamily="-110" charset="-128"/>
                        <a:sym typeface="Arial" pitchFamily="-110" charset="0"/>
                      </a:rPr>
                      <a:t>Pre-op</a:t>
                    </a:r>
                  </a:p>
                </p:txBody>
              </p:sp>
              <p:sp>
                <p:nvSpPr>
                  <p:cNvPr id="7" name="Rectangle 6"/>
                  <p:cNvSpPr/>
                  <p:nvPr/>
                </p:nvSpPr>
                <p:spPr bwMode="auto">
                  <a:xfrm>
                    <a:off x="3552825" y="1066800"/>
                    <a:ext cx="2133600" cy="4495800"/>
                  </a:xfrm>
                  <a:prstGeom prst="rect">
                    <a:avLst/>
                  </a:prstGeom>
                  <a:blipFill dpi="0" rotWithShape="1">
                    <a:blip r:embed="rId3">
                      <a:alphaModFix amt="20000"/>
                    </a:blip>
                    <a:srcRect/>
                    <a:stretch>
                      <a:fillRect/>
                    </a:stretch>
                  </a:blipFill>
                  <a:ln w="12700" cap="flat" cmpd="sng" algn="ctr">
                    <a:solidFill>
                      <a:srgbClr val="777777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2400" b="0" i="0" u="none" strike="noStrike" cap="none" normalizeH="0" baseline="0" dirty="0">
                        <a:ln>
                          <a:noFill/>
                        </a:ln>
                        <a:effectLst/>
                        <a:latin typeface="Arial" pitchFamily="-110" charset="0"/>
                        <a:ea typeface="ヒラギノ角ゴ ProN W3" pitchFamily="-110" charset="-128"/>
                        <a:cs typeface="ヒラギノ角ゴ ProN W3" pitchFamily="-110" charset="-128"/>
                        <a:sym typeface="Arial" pitchFamily="-110" charset="0"/>
                      </a:rPr>
                      <a:t>Intra-op</a:t>
                    </a:r>
                  </a:p>
                </p:txBody>
              </p:sp>
              <p:sp>
                <p:nvSpPr>
                  <p:cNvPr id="8" name="Rectangle 7"/>
                  <p:cNvSpPr/>
                  <p:nvPr/>
                </p:nvSpPr>
                <p:spPr bwMode="auto">
                  <a:xfrm>
                    <a:off x="5844540" y="1066800"/>
                    <a:ext cx="2133600" cy="4495800"/>
                  </a:xfrm>
                  <a:prstGeom prst="rect">
                    <a:avLst/>
                  </a:prstGeom>
                  <a:blipFill dpi="0" rotWithShape="1">
                    <a:blip r:embed="rId4">
                      <a:alphaModFix amt="20000"/>
                    </a:blip>
                    <a:srcRect/>
                    <a:stretch>
                      <a:fillRect/>
                    </a:stretch>
                  </a:blipFill>
                  <a:ln w="12700" cap="flat" cmpd="sng" algn="ctr">
                    <a:solidFill>
                      <a:srgbClr val="777777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2400" b="0" i="0" u="none" strike="noStrike" cap="none" normalizeH="0" baseline="0" dirty="0">
                        <a:ln>
                          <a:noFill/>
                        </a:ln>
                        <a:effectLst/>
                        <a:latin typeface="Arial" pitchFamily="-110" charset="0"/>
                        <a:ea typeface="ヒラギノ角ゴ ProN W3" pitchFamily="-110" charset="-128"/>
                        <a:cs typeface="ヒラギノ角ゴ ProN W3" pitchFamily="-110" charset="-128"/>
                        <a:sym typeface="Arial" pitchFamily="-110" charset="0"/>
                      </a:rPr>
                      <a:t>Post-op</a:t>
                    </a:r>
                  </a:p>
                </p:txBody>
              </p:sp>
            </p:grpSp>
            <p:sp>
              <p:nvSpPr>
                <p:cNvPr id="12" name="Chevron 11"/>
                <p:cNvSpPr/>
                <p:nvPr/>
              </p:nvSpPr>
              <p:spPr bwMode="auto">
                <a:xfrm>
                  <a:off x="1202055" y="5706256"/>
                  <a:ext cx="6739890" cy="685800"/>
                </a:xfrm>
                <a:prstGeom prst="chevron">
                  <a:avLst/>
                </a:prstGeom>
                <a:blipFill dpi="0" rotWithShape="1">
                  <a:blip r:embed="rId5">
                    <a:alphaModFix amt="20000"/>
                  </a:blip>
                  <a:srcRect/>
                  <a:stretch>
                    <a:fillRect/>
                  </a:stretch>
                </a:blipFill>
                <a:ln w="12700" cap="flat" cmpd="sng" algn="ctr">
                  <a:solidFill>
                    <a:srgbClr val="777777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400" i="0" u="none" strike="noStrike" cap="none" normalizeH="0" baseline="0" dirty="0">
                      <a:ln>
                        <a:noFill/>
                      </a:ln>
                      <a:effectLst/>
                      <a:latin typeface="Arial" pitchFamily="-110" charset="0"/>
                      <a:ea typeface="ヒラギノ角ゴ ProN W3" pitchFamily="-110" charset="-128"/>
                      <a:cs typeface="ヒラギノ角ゴ ProN W3" pitchFamily="-110" charset="-128"/>
                      <a:sym typeface="Arial" pitchFamily="-110" charset="0"/>
                    </a:rPr>
                    <a:t>SES </a:t>
                  </a:r>
                  <a:r>
                    <a:rPr kumimoji="0" lang="en-US" sz="2400" i="0" u="none" strike="noStrike" cap="none" normalizeH="0" baseline="0" dirty="0" err="1">
                      <a:ln>
                        <a:noFill/>
                      </a:ln>
                      <a:effectLst/>
                      <a:latin typeface="Arial" pitchFamily="-110" charset="0"/>
                      <a:ea typeface="ヒラギノ角ゴ ProN W3" pitchFamily="-110" charset="-128"/>
                      <a:cs typeface="ヒラギノ角ゴ ProN W3" pitchFamily="-110" charset="-128"/>
                      <a:sym typeface="Arial" pitchFamily="-110" charset="0"/>
                    </a:rPr>
                    <a:t>IoT</a:t>
                  </a:r>
                  <a:r>
                    <a:rPr kumimoji="0" lang="en-US" sz="2400" i="0" u="none" strike="noStrike" cap="none" normalizeH="0" baseline="0" dirty="0">
                      <a:ln>
                        <a:noFill/>
                      </a:ln>
                      <a:effectLst/>
                      <a:latin typeface="Arial" pitchFamily="-110" charset="0"/>
                      <a:ea typeface="ヒラギノ角ゴ ProN W3" pitchFamily="-110" charset="-128"/>
                      <a:cs typeface="ヒラギノ角ゴ ProN W3" pitchFamily="-110" charset="-128"/>
                      <a:sym typeface="Arial" pitchFamily="-110" charset="0"/>
                    </a:rPr>
                    <a:t> Infrastructure</a:t>
                  </a:r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>
                <a:off x="1255941" y="2509603"/>
                <a:ext cx="6637286" cy="2038350"/>
                <a:chOff x="1255941" y="2509603"/>
                <a:chExt cx="6637286" cy="2038350"/>
              </a:xfrm>
            </p:grpSpPr>
            <p:grpSp>
              <p:nvGrpSpPr>
                <p:cNvPr id="47" name="Group 46"/>
                <p:cNvGrpSpPr/>
                <p:nvPr/>
              </p:nvGrpSpPr>
              <p:grpSpPr>
                <a:xfrm>
                  <a:off x="1255941" y="2509603"/>
                  <a:ext cx="6637286" cy="2038350"/>
                  <a:chOff x="1255941" y="2509603"/>
                  <a:chExt cx="6637286" cy="2038350"/>
                </a:xfrm>
              </p:grpSpPr>
              <p:grpSp>
                <p:nvGrpSpPr>
                  <p:cNvPr id="19" name="Group 18"/>
                  <p:cNvGrpSpPr/>
                  <p:nvPr/>
                </p:nvGrpSpPr>
                <p:grpSpPr>
                  <a:xfrm>
                    <a:off x="5867400" y="2509603"/>
                    <a:ext cx="2025827" cy="914400"/>
                    <a:chOff x="5867400" y="2509603"/>
                    <a:chExt cx="2025827" cy="914400"/>
                  </a:xfrm>
                  <a:solidFill>
                    <a:schemeClr val="bg1">
                      <a:lumMod val="95000"/>
                    </a:schemeClr>
                  </a:solidFill>
                </p:grpSpPr>
                <p:sp>
                  <p:nvSpPr>
                    <p:cNvPr id="15" name="Rectangle 14"/>
                    <p:cNvSpPr/>
                    <p:nvPr/>
                  </p:nvSpPr>
                  <p:spPr bwMode="auto">
                    <a:xfrm>
                      <a:off x="5867400" y="2757253"/>
                      <a:ext cx="1219200" cy="419100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itchFamily="-110" charset="0"/>
                          <a:ea typeface="ヒラギノ角ゴ ProN W3" pitchFamily="-110" charset="-128"/>
                          <a:cs typeface="ヒラギノ角ゴ ProN W3" pitchFamily="-110" charset="-128"/>
                          <a:sym typeface="Arial" pitchFamily="-110" charset="0"/>
                        </a:rPr>
                        <a:t>Wearables </a:t>
                      </a:r>
                    </a:p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itchFamily="-110" charset="0"/>
                          <a:ea typeface="ヒラギノ角ゴ ProN W3" pitchFamily="-110" charset="-128"/>
                          <a:cs typeface="ヒラギノ角ゴ ProN W3" pitchFamily="-110" charset="-128"/>
                          <a:sym typeface="Arial" pitchFamily="-110" charset="0"/>
                        </a:rPr>
                        <a:t>(Sleep, Steps)</a:t>
                      </a:r>
                    </a:p>
                  </p:txBody>
                </p:sp>
                <p:sp>
                  <p:nvSpPr>
                    <p:cNvPr id="18" name="Oval 17"/>
                    <p:cNvSpPr/>
                    <p:nvPr/>
                  </p:nvSpPr>
                  <p:spPr bwMode="auto">
                    <a:xfrm>
                      <a:off x="6978827" y="2509603"/>
                      <a:ext cx="914400" cy="914400"/>
                    </a:xfrm>
                    <a:prstGeom prst="ellipse">
                      <a:avLst/>
                    </a:prstGeom>
                    <a:grpFill/>
                    <a:ln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200" b="0" i="0" u="none" strike="noStrike" cap="none" normalizeH="0" baseline="0">
                        <a:ln>
                          <a:noFill/>
                        </a:ln>
                        <a:solidFill>
                          <a:srgbClr val="777777"/>
                        </a:solidFill>
                        <a:effectLst/>
                        <a:latin typeface="Arial" pitchFamily="-110" charset="0"/>
                        <a:ea typeface="ヒラギノ角ゴ ProN W3" pitchFamily="-110" charset="-128"/>
                        <a:cs typeface="ヒラギノ角ゴ ProN W3" pitchFamily="-110" charset="-128"/>
                        <a:sym typeface="Arial" pitchFamily="-110" charset="0"/>
                      </a:endParaRPr>
                    </a:p>
                  </p:txBody>
                </p:sp>
              </p:grpSp>
              <p:grpSp>
                <p:nvGrpSpPr>
                  <p:cNvPr id="20" name="Group 19"/>
                  <p:cNvGrpSpPr/>
                  <p:nvPr/>
                </p:nvGrpSpPr>
                <p:grpSpPr>
                  <a:xfrm>
                    <a:off x="5867400" y="3633553"/>
                    <a:ext cx="2025827" cy="914400"/>
                    <a:chOff x="5867400" y="2509603"/>
                    <a:chExt cx="2025827" cy="914400"/>
                  </a:xfrm>
                  <a:solidFill>
                    <a:schemeClr val="bg1">
                      <a:lumMod val="95000"/>
                    </a:schemeClr>
                  </a:solidFill>
                </p:grpSpPr>
                <p:sp>
                  <p:nvSpPr>
                    <p:cNvPr id="21" name="Rectangle 20"/>
                    <p:cNvSpPr/>
                    <p:nvPr/>
                  </p:nvSpPr>
                  <p:spPr bwMode="auto">
                    <a:xfrm>
                      <a:off x="5867400" y="2757253"/>
                      <a:ext cx="1219200" cy="419100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itchFamily="-110" charset="0"/>
                          <a:ea typeface="ヒラギノ角ゴ ProN W3" pitchFamily="-110" charset="-128"/>
                          <a:cs typeface="ヒラギノ角ゴ ProN W3" pitchFamily="-110" charset="-128"/>
                          <a:sym typeface="Arial" pitchFamily="-110" charset="0"/>
                        </a:rPr>
                        <a:t>Patient Surveys</a:t>
                      </a:r>
                    </a:p>
                  </p:txBody>
                </p:sp>
                <p:sp>
                  <p:nvSpPr>
                    <p:cNvPr id="22" name="Oval 21"/>
                    <p:cNvSpPr/>
                    <p:nvPr/>
                  </p:nvSpPr>
                  <p:spPr bwMode="auto">
                    <a:xfrm>
                      <a:off x="6978827" y="2509603"/>
                      <a:ext cx="914400" cy="914400"/>
                    </a:xfrm>
                    <a:prstGeom prst="ellipse">
                      <a:avLst/>
                    </a:prstGeom>
                    <a:grpFill/>
                    <a:ln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200" b="0" i="0" u="none" strike="noStrike" cap="none" normalizeH="0" baseline="0">
                        <a:ln>
                          <a:noFill/>
                        </a:ln>
                        <a:solidFill>
                          <a:srgbClr val="777777"/>
                        </a:solidFill>
                        <a:effectLst/>
                        <a:latin typeface="Arial" pitchFamily="-110" charset="0"/>
                        <a:ea typeface="ヒラギノ角ゴ ProN W3" pitchFamily="-110" charset="-128"/>
                        <a:cs typeface="ヒラギノ角ゴ ProN W3" pitchFamily="-110" charset="-128"/>
                        <a:sym typeface="Arial" pitchFamily="-110" charset="0"/>
                      </a:endParaRPr>
                    </a:p>
                  </p:txBody>
                </p:sp>
              </p:grpSp>
              <p:grpSp>
                <p:nvGrpSpPr>
                  <p:cNvPr id="24" name="Group 23"/>
                  <p:cNvGrpSpPr/>
                  <p:nvPr/>
                </p:nvGrpSpPr>
                <p:grpSpPr>
                  <a:xfrm>
                    <a:off x="3570516" y="2509603"/>
                    <a:ext cx="2025827" cy="914400"/>
                    <a:chOff x="5867400" y="2509603"/>
                    <a:chExt cx="2025827" cy="914400"/>
                  </a:xfrm>
                  <a:solidFill>
                    <a:schemeClr val="bg1">
                      <a:lumMod val="95000"/>
                    </a:schemeClr>
                  </a:solidFill>
                </p:grpSpPr>
                <p:sp>
                  <p:nvSpPr>
                    <p:cNvPr id="25" name="Rectangle 24"/>
                    <p:cNvSpPr/>
                    <p:nvPr/>
                  </p:nvSpPr>
                  <p:spPr bwMode="auto">
                    <a:xfrm>
                      <a:off x="5867400" y="2757253"/>
                      <a:ext cx="1219200" cy="419100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itchFamily="-110" charset="0"/>
                          <a:ea typeface="ヒラギノ角ゴ ProN W3" pitchFamily="-110" charset="-128"/>
                          <a:cs typeface="ヒラギノ角ゴ ProN W3" pitchFamily="-110" charset="-128"/>
                          <a:sym typeface="Arial" pitchFamily="-110" charset="0"/>
                        </a:rPr>
                        <a:t>Smart Tools</a:t>
                      </a:r>
                    </a:p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800" b="1" dirty="0">
                          <a:latin typeface="Arial" pitchFamily="-110" charset="0"/>
                          <a:ea typeface="ヒラギノ角ゴ ProN W3" pitchFamily="-110" charset="-128"/>
                          <a:cs typeface="ヒラギノ角ゴ ProN W3" pitchFamily="-110" charset="-128"/>
                          <a:sym typeface="Arial" pitchFamily="-110" charset="0"/>
                        </a:rPr>
                        <a:t>(</a:t>
                      </a:r>
                      <a:r>
                        <a:rPr lang="en-US" sz="800" b="1" dirty="0" err="1">
                          <a:latin typeface="Arial" pitchFamily="-110" charset="0"/>
                          <a:ea typeface="ヒラギノ角ゴ ProN W3" pitchFamily="-110" charset="-128"/>
                          <a:cs typeface="ヒラギノ角ゴ ProN W3" pitchFamily="-110" charset="-128"/>
                          <a:sym typeface="Arial" pitchFamily="-110" charset="0"/>
                        </a:rPr>
                        <a:t>eCP</a:t>
                      </a:r>
                      <a:r>
                        <a:rPr lang="en-US" sz="800" b="1" dirty="0">
                          <a:latin typeface="Arial" pitchFamily="-110" charset="0"/>
                          <a:ea typeface="ヒラギノ角ゴ ProN W3" pitchFamily="-110" charset="-128"/>
                          <a:cs typeface="ヒラギノ角ゴ ProN W3" pitchFamily="-110" charset="-128"/>
                          <a:sym typeface="Arial" pitchFamily="-110" charset="0"/>
                        </a:rPr>
                        <a:t>, </a:t>
                      </a:r>
                      <a:r>
                        <a:rPr lang="en-US" sz="800" b="1" dirty="0" err="1">
                          <a:latin typeface="Arial" pitchFamily="-110" charset="0"/>
                          <a:ea typeface="ヒラギノ角ゴ ProN W3" pitchFamily="-110" charset="-128"/>
                          <a:cs typeface="ヒラギノ角ゴ ProN W3" pitchFamily="-110" charset="-128"/>
                          <a:sym typeface="Arial" pitchFamily="-110" charset="0"/>
                        </a:rPr>
                        <a:t>eST</a:t>
                      </a:r>
                      <a:r>
                        <a:rPr lang="en-US" sz="800" b="1" dirty="0">
                          <a:latin typeface="Arial" pitchFamily="-110" charset="0"/>
                          <a:ea typeface="ヒラギノ角ゴ ProN W3" pitchFamily="-110" charset="-128"/>
                          <a:cs typeface="ヒラギノ角ゴ ProN W3" pitchFamily="-110" charset="-128"/>
                          <a:sym typeface="Arial" pitchFamily="-110" charset="0"/>
                        </a:rPr>
                        <a:t>)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effectLst/>
                        <a:latin typeface="Arial" pitchFamily="-110" charset="0"/>
                        <a:ea typeface="ヒラギノ角ゴ ProN W3" pitchFamily="-110" charset="-128"/>
                        <a:cs typeface="ヒラギノ角ゴ ProN W3" pitchFamily="-110" charset="-128"/>
                        <a:sym typeface="Arial" pitchFamily="-110" charset="0"/>
                      </a:endParaRPr>
                    </a:p>
                  </p:txBody>
                </p:sp>
                <p:sp>
                  <p:nvSpPr>
                    <p:cNvPr id="26" name="Oval 25"/>
                    <p:cNvSpPr/>
                    <p:nvPr/>
                  </p:nvSpPr>
                  <p:spPr bwMode="auto">
                    <a:xfrm>
                      <a:off x="6978827" y="2509603"/>
                      <a:ext cx="914400" cy="914400"/>
                    </a:xfrm>
                    <a:prstGeom prst="ellipse">
                      <a:avLst/>
                    </a:prstGeom>
                    <a:grpFill/>
                    <a:ln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200" b="0" i="0" u="none" strike="noStrike" cap="none" normalizeH="0" baseline="0">
                        <a:ln>
                          <a:noFill/>
                        </a:ln>
                        <a:solidFill>
                          <a:srgbClr val="777777"/>
                        </a:solidFill>
                        <a:effectLst/>
                        <a:latin typeface="Arial" pitchFamily="-110" charset="0"/>
                        <a:ea typeface="ヒラギノ角ゴ ProN W3" pitchFamily="-110" charset="-128"/>
                        <a:cs typeface="ヒラギノ角ゴ ProN W3" pitchFamily="-110" charset="-128"/>
                        <a:sym typeface="Arial" pitchFamily="-110" charset="0"/>
                      </a:endParaRPr>
                    </a:p>
                  </p:txBody>
                </p:sp>
              </p:grpSp>
              <p:grpSp>
                <p:nvGrpSpPr>
                  <p:cNvPr id="30" name="Group 29"/>
                  <p:cNvGrpSpPr/>
                  <p:nvPr/>
                </p:nvGrpSpPr>
                <p:grpSpPr>
                  <a:xfrm>
                    <a:off x="1255941" y="2509603"/>
                    <a:ext cx="2025827" cy="914400"/>
                    <a:chOff x="5867400" y="2509603"/>
                    <a:chExt cx="2025827" cy="914400"/>
                  </a:xfrm>
                  <a:solidFill>
                    <a:schemeClr val="bg1">
                      <a:lumMod val="95000"/>
                    </a:schemeClr>
                  </a:solidFill>
                </p:grpSpPr>
                <p:sp>
                  <p:nvSpPr>
                    <p:cNvPr id="31" name="Rectangle 30"/>
                    <p:cNvSpPr/>
                    <p:nvPr/>
                  </p:nvSpPr>
                  <p:spPr bwMode="auto">
                    <a:xfrm>
                      <a:off x="5867400" y="2757253"/>
                      <a:ext cx="1219200" cy="419100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itchFamily="-110" charset="0"/>
                          <a:ea typeface="ヒラギノ角ゴ ProN W3" pitchFamily="-110" charset="-128"/>
                          <a:cs typeface="ヒラギノ角ゴ ProN W3" pitchFamily="-110" charset="-128"/>
                          <a:sym typeface="Arial" pitchFamily="-110" charset="0"/>
                        </a:rPr>
                        <a:t>Supply Chain</a:t>
                      </a:r>
                    </a:p>
                  </p:txBody>
                </p:sp>
                <p:sp>
                  <p:nvSpPr>
                    <p:cNvPr id="32" name="Oval 31"/>
                    <p:cNvSpPr/>
                    <p:nvPr/>
                  </p:nvSpPr>
                  <p:spPr bwMode="auto">
                    <a:xfrm>
                      <a:off x="6978827" y="2509603"/>
                      <a:ext cx="914400" cy="914400"/>
                    </a:xfrm>
                    <a:prstGeom prst="ellipse">
                      <a:avLst/>
                    </a:prstGeom>
                    <a:grpFill/>
                    <a:ln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200" b="0" i="0" u="none" strike="noStrike" cap="none" normalizeH="0" baseline="0">
                        <a:ln>
                          <a:noFill/>
                        </a:ln>
                        <a:solidFill>
                          <a:srgbClr val="777777"/>
                        </a:solidFill>
                        <a:effectLst/>
                        <a:latin typeface="Arial" pitchFamily="-110" charset="0"/>
                        <a:ea typeface="ヒラギノ角ゴ ProN W3" pitchFamily="-110" charset="-128"/>
                        <a:cs typeface="ヒラギノ角ゴ ProN W3" pitchFamily="-110" charset="-128"/>
                        <a:sym typeface="Arial" pitchFamily="-110" charset="0"/>
                      </a:endParaRPr>
                    </a:p>
                  </p:txBody>
                </p:sp>
              </p:grpSp>
              <p:grpSp>
                <p:nvGrpSpPr>
                  <p:cNvPr id="33" name="Group 32"/>
                  <p:cNvGrpSpPr/>
                  <p:nvPr/>
                </p:nvGrpSpPr>
                <p:grpSpPr>
                  <a:xfrm>
                    <a:off x="1255941" y="3633553"/>
                    <a:ext cx="2025827" cy="914400"/>
                    <a:chOff x="5867400" y="2509603"/>
                    <a:chExt cx="2025827" cy="914400"/>
                  </a:xfrm>
                  <a:solidFill>
                    <a:schemeClr val="bg1">
                      <a:lumMod val="95000"/>
                    </a:schemeClr>
                  </a:solidFill>
                </p:grpSpPr>
                <p:sp>
                  <p:nvSpPr>
                    <p:cNvPr id="34" name="Rectangle 33"/>
                    <p:cNvSpPr/>
                    <p:nvPr/>
                  </p:nvSpPr>
                  <p:spPr bwMode="auto">
                    <a:xfrm>
                      <a:off x="5867400" y="2757253"/>
                      <a:ext cx="1219200" cy="419100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itchFamily="-110" charset="0"/>
                          <a:ea typeface="ヒラギノ角ゴ ProN W3" pitchFamily="-110" charset="-128"/>
                          <a:cs typeface="ヒラギノ角ゴ ProN W3" pitchFamily="-110" charset="-128"/>
                          <a:sym typeface="Arial" pitchFamily="-110" charset="0"/>
                        </a:rPr>
                        <a:t>Case Scheduling</a:t>
                      </a:r>
                    </a:p>
                  </p:txBody>
                </p:sp>
                <p:sp>
                  <p:nvSpPr>
                    <p:cNvPr id="35" name="Oval 34"/>
                    <p:cNvSpPr/>
                    <p:nvPr/>
                  </p:nvSpPr>
                  <p:spPr bwMode="auto">
                    <a:xfrm>
                      <a:off x="6978827" y="2509603"/>
                      <a:ext cx="914400" cy="914400"/>
                    </a:xfrm>
                    <a:prstGeom prst="ellipse">
                      <a:avLst/>
                    </a:prstGeom>
                    <a:grpFill/>
                    <a:ln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200" b="0" i="0" u="none" strike="noStrike" cap="none" normalizeH="0" baseline="0">
                        <a:ln>
                          <a:noFill/>
                        </a:ln>
                        <a:solidFill>
                          <a:srgbClr val="777777"/>
                        </a:solidFill>
                        <a:effectLst/>
                        <a:latin typeface="Arial" pitchFamily="-110" charset="0"/>
                        <a:ea typeface="ヒラギノ角ゴ ProN W3" pitchFamily="-110" charset="-128"/>
                        <a:cs typeface="ヒラギノ角ゴ ProN W3" pitchFamily="-110" charset="-128"/>
                        <a:sym typeface="Arial" pitchFamily="-110" charset="0"/>
                      </a:endParaRPr>
                    </a:p>
                  </p:txBody>
                </p:sp>
              </p:grpSp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6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04528" y="2646763"/>
                    <a:ext cx="640080" cy="640080"/>
                  </a:xfrm>
                  <a:prstGeom prst="rect">
                    <a:avLst/>
                  </a:prstGeom>
                </p:spPr>
              </p:pic>
              <p:pic>
                <p:nvPicPr>
                  <p:cNvPr id="37" name="Picture 36"/>
                  <p:cNvPicPr>
                    <a:picLocks noChangeAspect="1"/>
                  </p:cNvPicPr>
                  <p:nvPr/>
                </p:nvPicPr>
                <p:blipFill>
                  <a:blip r:embed="rId7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04528" y="3770713"/>
                    <a:ext cx="640080" cy="640080"/>
                  </a:xfrm>
                  <a:prstGeom prst="rect">
                    <a:avLst/>
                  </a:prstGeom>
                </p:spPr>
              </p:pic>
              <p:pic>
                <p:nvPicPr>
                  <p:cNvPr id="38" name="Picture 37"/>
                  <p:cNvPicPr>
                    <a:picLocks noChangeAspect="1"/>
                  </p:cNvPicPr>
                  <p:nvPr/>
                </p:nvPicPr>
                <p:blipFill>
                  <a:blip r:embed="rId7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21117" y="2646763"/>
                    <a:ext cx="640080" cy="640080"/>
                  </a:xfrm>
                  <a:prstGeom prst="rect">
                    <a:avLst/>
                  </a:prstGeom>
                </p:spPr>
              </p:pic>
              <p:pic>
                <p:nvPicPr>
                  <p:cNvPr id="39" name="Picture 38"/>
                  <p:cNvPicPr>
                    <a:picLocks noChangeAspect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729" t="17262" r="16183" b="17262"/>
                  <a:stretch/>
                </p:blipFill>
                <p:spPr>
                  <a:xfrm>
                    <a:off x="7115987" y="2663488"/>
                    <a:ext cx="640080" cy="606630"/>
                  </a:xfrm>
                  <a:prstGeom prst="rect">
                    <a:avLst/>
                  </a:prstGeom>
                </p:spPr>
              </p:pic>
              <p:pic>
                <p:nvPicPr>
                  <p:cNvPr id="40" name="Picture 39"/>
                  <p:cNvPicPr>
                    <a:picLocks noChangeAspect="1"/>
                  </p:cNvPicPr>
                  <p:nvPr/>
                </p:nvPicPr>
                <p:blipFill>
                  <a:blip r:embed="rId9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15987" y="3770713"/>
                    <a:ext cx="640080" cy="64008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1" name="Group 40"/>
                <p:cNvGrpSpPr/>
                <p:nvPr/>
              </p:nvGrpSpPr>
              <p:grpSpPr>
                <a:xfrm>
                  <a:off x="3570516" y="3633553"/>
                  <a:ext cx="2025827" cy="914400"/>
                  <a:chOff x="5867400" y="2509603"/>
                  <a:chExt cx="2025827" cy="914400"/>
                </a:xfrm>
                <a:solidFill>
                  <a:schemeClr val="bg1">
                    <a:lumMod val="95000"/>
                  </a:schemeClr>
                </a:solidFill>
              </p:grpSpPr>
              <p:sp>
                <p:nvSpPr>
                  <p:cNvPr id="42" name="Rectangle 41"/>
                  <p:cNvSpPr/>
                  <p:nvPr/>
                </p:nvSpPr>
                <p:spPr bwMode="auto">
                  <a:xfrm>
                    <a:off x="5867400" y="2757253"/>
                    <a:ext cx="1219200" cy="419100"/>
                  </a:xfrm>
                  <a:prstGeom prst="rect">
                    <a:avLst/>
                  </a:prstGeom>
                  <a:grpFill/>
                  <a:ln w="12700" cap="flat" cmpd="sng" algn="ctr">
                    <a:solidFill>
                      <a:srgbClr val="777777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n-US" sz="800" b="1" dirty="0">
                        <a:latin typeface="Arial" pitchFamily="-110" charset="0"/>
                        <a:ea typeface="ヒラギノ角ゴ ProN W3" pitchFamily="-110" charset="-128"/>
                        <a:cs typeface="ヒラギノ角ゴ ProN W3" pitchFamily="-110" charset="-128"/>
                        <a:sym typeface="Arial" pitchFamily="-110" charset="0"/>
                      </a:rPr>
                      <a:t>Patient Records</a:t>
                    </a:r>
                  </a:p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n-US" sz="800" b="1" dirty="0">
                        <a:latin typeface="Arial" pitchFamily="-110" charset="0"/>
                        <a:ea typeface="ヒラギノ角ゴ ProN W3" pitchFamily="-110" charset="-128"/>
                        <a:cs typeface="ヒラギノ角ゴ ProN W3" pitchFamily="-110" charset="-128"/>
                        <a:sym typeface="Arial" pitchFamily="-110" charset="0"/>
                      </a:rPr>
                      <a:t>(EMR, Vitals)</a:t>
                    </a:r>
                    <a:endParaRPr kumimoji="0" lang="en-US" sz="800" b="1" i="0" u="none" strike="noStrike" cap="none" normalizeH="0" baseline="0" dirty="0">
                      <a:ln>
                        <a:noFill/>
                      </a:ln>
                      <a:effectLst/>
                      <a:latin typeface="Arial" pitchFamily="-110" charset="0"/>
                      <a:ea typeface="ヒラギノ角ゴ ProN W3" pitchFamily="-110" charset="-128"/>
                      <a:cs typeface="ヒラギノ角ゴ ProN W3" pitchFamily="-110" charset="-128"/>
                      <a:sym typeface="Arial" pitchFamily="-110" charset="0"/>
                    </a:endParaRPr>
                  </a:p>
                </p:txBody>
              </p:sp>
              <p:sp>
                <p:nvSpPr>
                  <p:cNvPr id="43" name="Oval 42"/>
                  <p:cNvSpPr/>
                  <p:nvPr/>
                </p:nvSpPr>
                <p:spPr bwMode="auto">
                  <a:xfrm>
                    <a:off x="6978827" y="2509603"/>
                    <a:ext cx="914400" cy="914400"/>
                  </a:xfrm>
                  <a:prstGeom prst="ellipse">
                    <a:avLst/>
                  </a:prstGeom>
                  <a:grpFill/>
                  <a:ln w="12700" cap="flat" cmpd="sng" algn="ctr">
                    <a:solidFill>
                      <a:srgbClr val="777777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3200" b="0" i="0" u="none" strike="noStrike" cap="none" normalizeH="0" baseline="0">
                      <a:ln>
                        <a:noFill/>
                      </a:ln>
                      <a:solidFill>
                        <a:srgbClr val="777777"/>
                      </a:solidFill>
                      <a:effectLst/>
                      <a:latin typeface="Arial" pitchFamily="-110" charset="0"/>
                      <a:ea typeface="ヒラギノ角ゴ ProN W3" pitchFamily="-110" charset="-128"/>
                      <a:cs typeface="ヒラギノ角ゴ ProN W3" pitchFamily="-110" charset="-128"/>
                      <a:sym typeface="Arial" pitchFamily="-110" charset="0"/>
                    </a:endParaRPr>
                  </a:p>
                </p:txBody>
              </p:sp>
            </p:grpSp>
            <p:pic>
              <p:nvPicPr>
                <p:cNvPr id="44" name="Picture 43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21117" y="3770713"/>
                  <a:ext cx="640080" cy="640080"/>
                </a:xfrm>
                <a:prstGeom prst="rect">
                  <a:avLst/>
                </a:prstGeom>
              </p:spPr>
            </p:pic>
          </p:grpSp>
        </p:grpSp>
      </p:grpSp>
      <p:cxnSp>
        <p:nvCxnSpPr>
          <p:cNvPr id="23" name="Straight Arrow Connector 22"/>
          <p:cNvCxnSpPr>
            <a:stCxn id="6" idx="3"/>
            <a:endCxn id="7" idx="1"/>
          </p:cNvCxnSpPr>
          <p:nvPr/>
        </p:nvCxnSpPr>
        <p:spPr bwMode="auto">
          <a:xfrm>
            <a:off x="3510536" y="3682535"/>
            <a:ext cx="155376" cy="0"/>
          </a:xfrm>
          <a:prstGeom prst="straightConnector1">
            <a:avLst/>
          </a:prstGeom>
          <a:solidFill>
            <a:srgbClr val="C0C0C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/>
          <p:cNvCxnSpPr>
            <a:stCxn id="7" idx="3"/>
            <a:endCxn id="8" idx="1"/>
          </p:cNvCxnSpPr>
          <p:nvPr/>
        </p:nvCxnSpPr>
        <p:spPr bwMode="auto">
          <a:xfrm>
            <a:off x="5497715" y="3682535"/>
            <a:ext cx="135749" cy="0"/>
          </a:xfrm>
          <a:prstGeom prst="straightConnector1">
            <a:avLst/>
          </a:prstGeom>
          <a:solidFill>
            <a:srgbClr val="C0C0C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5" name="Straight Arrow Connector 44"/>
          <p:cNvCxnSpPr>
            <a:stCxn id="8" idx="3"/>
          </p:cNvCxnSpPr>
          <p:nvPr/>
        </p:nvCxnSpPr>
        <p:spPr bwMode="auto">
          <a:xfrm>
            <a:off x="7465267" y="3682535"/>
            <a:ext cx="764333" cy="0"/>
          </a:xfrm>
          <a:prstGeom prst="straightConnector1">
            <a:avLst/>
          </a:prstGeom>
          <a:solidFill>
            <a:srgbClr val="C0C0C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2" name="Chevron 51"/>
          <p:cNvSpPr/>
          <p:nvPr/>
        </p:nvSpPr>
        <p:spPr bwMode="auto">
          <a:xfrm flipH="1">
            <a:off x="1678733" y="1021830"/>
            <a:ext cx="5786534" cy="609600"/>
          </a:xfrm>
          <a:prstGeom prst="chevron">
            <a:avLst/>
          </a:prstGeom>
          <a:blipFill>
            <a:blip r:embed="rId11">
              <a:alphaModFix amt="20000"/>
            </a:blip>
            <a:stretch>
              <a:fillRect/>
            </a:stretch>
          </a:blipFill>
          <a:ln w="12700" cap="flat" cmpd="sng" algn="ctr">
            <a:solidFill>
              <a:srgbClr val="77777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Predictive Analytics Engine</a:t>
            </a:r>
            <a:endParaRPr kumimoji="0" lang="en-US" sz="2400" i="0" u="none" strike="noStrike" cap="none" normalizeH="0" baseline="0" dirty="0">
              <a:ln>
                <a:noFill/>
              </a:ln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cxnSp>
        <p:nvCxnSpPr>
          <p:cNvPr id="55" name="Elbow Connector 54"/>
          <p:cNvCxnSpPr>
            <a:stCxn id="12" idx="3"/>
            <a:endCxn id="52" idx="1"/>
          </p:cNvCxnSpPr>
          <p:nvPr/>
        </p:nvCxnSpPr>
        <p:spPr bwMode="auto">
          <a:xfrm flipH="1" flipV="1">
            <a:off x="7160467" y="1326630"/>
            <a:ext cx="304800" cy="4703573"/>
          </a:xfrm>
          <a:prstGeom prst="bentConnector3">
            <a:avLst>
              <a:gd name="adj1" fmla="val -254508"/>
            </a:avLst>
          </a:prstGeom>
          <a:solidFill>
            <a:srgbClr val="C0C0C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2" name="Elbow Connector 61"/>
          <p:cNvCxnSpPr>
            <a:stCxn id="52" idx="3"/>
            <a:endCxn id="6" idx="1"/>
          </p:cNvCxnSpPr>
          <p:nvPr/>
        </p:nvCxnSpPr>
        <p:spPr bwMode="auto">
          <a:xfrm rot="10800000" flipV="1">
            <a:off x="1678733" y="1326629"/>
            <a:ext cx="12700" cy="2355905"/>
          </a:xfrm>
          <a:prstGeom prst="bentConnector3">
            <a:avLst>
              <a:gd name="adj1" fmla="val 6108197"/>
            </a:avLst>
          </a:prstGeom>
          <a:solidFill>
            <a:srgbClr val="C0C0C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24994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team supports Health Partners’ relationship with IBM Watson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57200" y="3048000"/>
            <a:ext cx="8229600" cy="4953000"/>
          </a:xfrm>
        </p:spPr>
        <p:txBody>
          <a:bodyPr/>
          <a:lstStyle/>
          <a:p>
            <a:pPr marL="285750" lvl="2"/>
            <a:r>
              <a:rPr lang="en-US" dirty="0"/>
              <a:t>Our predictive models built with internal clinical data (n=606) are similar to IBM Watson models created with purchased claims data (</a:t>
            </a:r>
            <a:r>
              <a:rPr lang="en-US" dirty="0" err="1"/>
              <a:t>Explorys</a:t>
            </a:r>
            <a:r>
              <a:rPr lang="en-US" dirty="0"/>
              <a:t>, n=11,444).</a:t>
            </a:r>
          </a:p>
          <a:p>
            <a:endParaRPr lang="en-US" dirty="0"/>
          </a:p>
          <a:p>
            <a:r>
              <a:rPr lang="en-US" dirty="0"/>
              <a:t>Predict key outcomes:</a:t>
            </a:r>
          </a:p>
          <a:p>
            <a:pPr lvl="2">
              <a:buFont typeface="Arial" panose="020B0604020202020204" pitchFamily="34" charset="0"/>
              <a:buChar char="‒"/>
            </a:pPr>
            <a:r>
              <a:rPr lang="en-US" dirty="0"/>
              <a:t>Will a patient have a long length of stay (&gt; 4 days)?</a:t>
            </a:r>
          </a:p>
          <a:p>
            <a:pPr lvl="2">
              <a:buFont typeface="Arial" panose="020B0604020202020204" pitchFamily="34" charset="0"/>
              <a:buChar char="‒"/>
            </a:pPr>
            <a:r>
              <a:rPr lang="en-US" dirty="0"/>
              <a:t>Will an adverse event occur?</a:t>
            </a:r>
          </a:p>
          <a:p>
            <a:pPr lvl="2">
              <a:buFont typeface="Arial" panose="020B0604020202020204" pitchFamily="34" charset="0"/>
              <a:buChar char="‒"/>
            </a:pPr>
            <a:r>
              <a:rPr lang="en-US" dirty="0"/>
              <a:t>Will the patient have an early readmission (&lt; 90 days)?</a:t>
            </a:r>
          </a:p>
          <a:p>
            <a:pPr lvl="2">
              <a:buFont typeface="Arial" panose="020B0604020202020204" pitchFamily="34" charset="0"/>
              <a:buChar char="‒"/>
            </a:pPr>
            <a:r>
              <a:rPr lang="en-US" dirty="0"/>
              <a:t>Will the patient have a poor outcome score?</a:t>
            </a:r>
          </a:p>
          <a:p>
            <a:pPr marL="285750"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BDD767-6549-4416-BD3E-7BE14CE4F052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  <p:grpSp>
        <p:nvGrpSpPr>
          <p:cNvPr id="26" name="Group 25"/>
          <p:cNvGrpSpPr>
            <a:grpSpLocks noChangeAspect="1"/>
          </p:cNvGrpSpPr>
          <p:nvPr/>
        </p:nvGrpSpPr>
        <p:grpSpPr>
          <a:xfrm>
            <a:off x="1890895" y="1703221"/>
            <a:ext cx="5362210" cy="731520"/>
            <a:chOff x="685800" y="5105400"/>
            <a:chExt cx="7819890" cy="1066800"/>
          </a:xfrm>
        </p:grpSpPr>
        <p:grpSp>
          <p:nvGrpSpPr>
            <p:cNvPr id="21" name="Group 20"/>
            <p:cNvGrpSpPr/>
            <p:nvPr/>
          </p:nvGrpSpPr>
          <p:grpSpPr>
            <a:xfrm>
              <a:off x="4572000" y="5105400"/>
              <a:ext cx="3933690" cy="1059896"/>
              <a:chOff x="4876800" y="914400"/>
              <a:chExt cx="3933690" cy="1059896"/>
            </a:xfrm>
          </p:grpSpPr>
          <p:pic>
            <p:nvPicPr>
              <p:cNvPr id="22" name="Picture 2" descr="https://cdn.datafloq.com/vendor/logo/explorys-logo.jp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76800" y="1517096"/>
                <a:ext cx="2359742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4" descr="http://photos.prnewswire.com/prnfull/20150910/265278LOGO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066" t="27393" r="9452" b="35388"/>
              <a:stretch/>
            </p:blipFill>
            <p:spPr bwMode="auto">
              <a:xfrm>
                <a:off x="4876800" y="914400"/>
                <a:ext cx="3933690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4" name="Straight Connector 23"/>
            <p:cNvCxnSpPr/>
            <p:nvPr/>
          </p:nvCxnSpPr>
          <p:spPr bwMode="auto">
            <a:xfrm>
              <a:off x="4267200" y="5140713"/>
              <a:ext cx="0" cy="1031487"/>
            </a:xfrm>
            <a:prstGeom prst="line">
              <a:avLst/>
            </a:prstGeom>
            <a:solidFill>
              <a:srgbClr val="C0C0C0"/>
            </a:solidFill>
            <a:ln w="12700" cap="flat" cmpd="sng" algn="ctr">
              <a:solidFill>
                <a:srgbClr val="77777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25" name="Picture 24" descr="Home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39427"/>
            <a:stretch/>
          </p:blipFill>
          <p:spPr bwMode="auto">
            <a:xfrm>
              <a:off x="685800" y="5429608"/>
              <a:ext cx="3326561" cy="411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46424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6423" y="6516681"/>
            <a:ext cx="9144000" cy="342900"/>
          </a:xfrm>
          <a:prstGeom prst="rect">
            <a:avLst/>
          </a:prstGeom>
          <a:solidFill>
            <a:srgbClr val="F306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175" kern="0" dirty="0">
              <a:solidFill>
                <a:srgbClr val="FFFFFF"/>
              </a:solidFill>
            </a:endParaRPr>
          </a:p>
        </p:txBody>
      </p:sp>
      <p:pic>
        <p:nvPicPr>
          <p:cNvPr id="21" name="Picture 20" descr="J&amp;J_Logo_16x9_FooterREV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3" y="6561613"/>
            <a:ext cx="1200150" cy="297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" name="Rectangle 120"/>
          <p:cNvSpPr/>
          <p:nvPr/>
        </p:nvSpPr>
        <p:spPr>
          <a:xfrm>
            <a:off x="3677979" y="6597765"/>
            <a:ext cx="1822178" cy="334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788" b="1" kern="0" dirty="0">
                <a:solidFill>
                  <a:schemeClr val="bg1"/>
                </a:solidFill>
              </a:rPr>
              <a:t>Confidential: For Internal Use Only</a:t>
            </a:r>
          </a:p>
        </p:txBody>
      </p:sp>
      <p:sp>
        <p:nvSpPr>
          <p:cNvPr id="87" name="Title 1"/>
          <p:cNvSpPr txBox="1">
            <a:spLocks/>
          </p:cNvSpPr>
          <p:nvPr/>
        </p:nvSpPr>
        <p:spPr bwMode="auto">
          <a:xfrm>
            <a:off x="457200" y="762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555555"/>
                </a:solidFill>
                <a:latin typeface="Georgia"/>
                <a:ea typeface="+mj-ea"/>
                <a:cs typeface="Georgia"/>
                <a:sym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Georgia" pitchFamily="-111" charset="0"/>
                <a:ea typeface="ヒラギノ角ゴ ProN W6" pitchFamily="-110" charset="-128"/>
                <a:cs typeface="Georgia" pitchFamily="38" charset="0"/>
                <a:sym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Georgia" pitchFamily="-111" charset="0"/>
                <a:ea typeface="ヒラギノ角ゴ ProN W6" pitchFamily="-110" charset="-128"/>
                <a:cs typeface="Georgia" pitchFamily="38" charset="0"/>
                <a:sym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Georgia" pitchFamily="-111" charset="0"/>
                <a:ea typeface="ヒラギノ角ゴ ProN W6" pitchFamily="-110" charset="-128"/>
                <a:cs typeface="Georgia" pitchFamily="38" charset="0"/>
                <a:sym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Georgia" pitchFamily="-111" charset="0"/>
                <a:ea typeface="ヒラギノ角ゴ ProN W6" pitchFamily="-110" charset="-128"/>
                <a:cs typeface="Georgia" pitchFamily="38" charset="0"/>
                <a:sym typeface="Arial" pitchFamily="34" charset="0"/>
              </a:defRPr>
            </a:lvl5pPr>
            <a:lvl6pPr marL="288021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30617"/>
                </a:solidFill>
                <a:latin typeface="Arial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6pPr>
            <a:lvl7pPr marL="576043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30617"/>
                </a:solidFill>
                <a:latin typeface="Arial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7pPr>
            <a:lvl8pPr marL="864065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30617"/>
                </a:solidFill>
                <a:latin typeface="Arial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8pPr>
            <a:lvl9pPr marL="1152087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30617"/>
                </a:solidFill>
                <a:latin typeface="Arial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9pPr>
          </a:lstStyle>
          <a:p>
            <a:pPr defTabSz="914400"/>
            <a:r>
              <a:rPr lang="en-US" dirty="0"/>
              <a:t>Concept for </a:t>
            </a:r>
            <a:r>
              <a:rPr lang="en-US" dirty="0" err="1"/>
              <a:t>IoT</a:t>
            </a:r>
            <a:r>
              <a:rPr lang="en-US" dirty="0"/>
              <a:t> and Machine Learning</a:t>
            </a:r>
            <a:endParaRPr lang="en-US" kern="0" dirty="0"/>
          </a:p>
        </p:txBody>
      </p:sp>
      <p:sp>
        <p:nvSpPr>
          <p:cNvPr id="8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Value to you</a:t>
            </a:r>
          </a:p>
          <a:p>
            <a:pPr lvl="1"/>
            <a:r>
              <a:rPr lang="en-US" dirty="0"/>
              <a:t>Apply machine learning on </a:t>
            </a:r>
            <a:r>
              <a:rPr lang="en-US" dirty="0" err="1"/>
              <a:t>TruView</a:t>
            </a:r>
            <a:r>
              <a:rPr lang="en-US" dirty="0"/>
              <a:t> data to reduce cost to serve</a:t>
            </a:r>
          </a:p>
          <a:p>
            <a:pPr lvl="1"/>
            <a:r>
              <a:rPr lang="en-US" dirty="0"/>
              <a:t>Augment </a:t>
            </a:r>
            <a:r>
              <a:rPr lang="en-US" dirty="0" err="1"/>
              <a:t>TruView</a:t>
            </a:r>
            <a:r>
              <a:rPr lang="en-US" dirty="0"/>
              <a:t> data (</a:t>
            </a:r>
            <a:r>
              <a:rPr lang="en-US" dirty="0" err="1"/>
              <a:t>eg</a:t>
            </a:r>
            <a:r>
              <a:rPr lang="en-US" dirty="0"/>
              <a:t> pre-op imaging)</a:t>
            </a:r>
          </a:p>
          <a:p>
            <a:pPr lvl="1"/>
            <a:r>
              <a:rPr lang="en-US" dirty="0"/>
              <a:t>Potentially enable managed services and other business models</a:t>
            </a:r>
          </a:p>
          <a:p>
            <a:pPr lvl="1"/>
            <a:r>
              <a:rPr lang="en-US" dirty="0"/>
              <a:t>Contribute to enterprise solution for personalized medicine</a:t>
            </a:r>
          </a:p>
          <a:p>
            <a:pPr lvl="1"/>
            <a:r>
              <a:rPr lang="en-US" dirty="0"/>
              <a:t>Others?</a:t>
            </a:r>
          </a:p>
          <a:p>
            <a:endParaRPr lang="en-US" dirty="0"/>
          </a:p>
          <a:p>
            <a:r>
              <a:rPr lang="en-US" dirty="0"/>
              <a:t>Required Steps</a:t>
            </a:r>
          </a:p>
          <a:p>
            <a:pPr lvl="1"/>
            <a:r>
              <a:rPr lang="en-US" dirty="0"/>
              <a:t>Determine unique case ID within HealthPartners and </a:t>
            </a:r>
            <a:r>
              <a:rPr lang="en-US" dirty="0" err="1"/>
              <a:t>TruView</a:t>
            </a:r>
            <a:endParaRPr lang="en-US" dirty="0"/>
          </a:p>
          <a:p>
            <a:pPr lvl="1"/>
            <a:r>
              <a:rPr lang="en-US" dirty="0"/>
              <a:t>Connect to datasets and merge in J&amp;J Enterprise Data Lake</a:t>
            </a:r>
          </a:p>
          <a:p>
            <a:pPr lvl="1"/>
            <a:r>
              <a:rPr lang="en-US" dirty="0"/>
              <a:t>Develop predictive models with J&amp;J Data Science team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822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02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 txBox="1">
            <a:spLocks/>
          </p:cNvSpPr>
          <p:nvPr/>
        </p:nvSpPr>
        <p:spPr bwMode="auto">
          <a:xfrm>
            <a:off x="152400" y="198438"/>
            <a:ext cx="8915400" cy="71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lnSpc>
                <a:spcPct val="90000"/>
              </a:lnSpc>
            </a:pPr>
            <a:r>
              <a:rPr lang="en-US" altLang="en-US" sz="2400" dirty="0">
                <a:solidFill>
                  <a:schemeClr val="tx2"/>
                </a:solidFill>
                <a:latin typeface="Georgia"/>
                <a:ea typeface="+mj-ea"/>
                <a:cs typeface="Georgia"/>
                <a:sym typeface="Arial" pitchFamily="34" charset="0"/>
              </a:rPr>
              <a:t>A Solution Built on Science and Insights to Support Behavior Change Throughout the </a:t>
            </a:r>
            <a:r>
              <a:rPr lang="en-US" altLang="en-US" sz="2400" dirty="0" err="1">
                <a:solidFill>
                  <a:schemeClr val="tx2"/>
                </a:solidFill>
                <a:latin typeface="Georgia"/>
                <a:ea typeface="+mj-ea"/>
                <a:cs typeface="Georgia"/>
                <a:sym typeface="Arial" pitchFamily="34" charset="0"/>
              </a:rPr>
              <a:t>Orthopaedic</a:t>
            </a:r>
            <a:r>
              <a:rPr lang="en-US" altLang="en-US" sz="2400" dirty="0">
                <a:solidFill>
                  <a:schemeClr val="tx2"/>
                </a:solidFill>
                <a:latin typeface="Georgia"/>
                <a:ea typeface="+mj-ea"/>
                <a:cs typeface="Georgia"/>
                <a:sym typeface="Arial" pitchFamily="34" charset="0"/>
              </a:rPr>
              <a:t> Journey</a:t>
            </a:r>
          </a:p>
        </p:txBody>
      </p:sp>
      <p:sp>
        <p:nvSpPr>
          <p:cNvPr id="4099" name="Rectangle 20"/>
          <p:cNvSpPr>
            <a:spLocks noChangeArrowheads="1"/>
          </p:cNvSpPr>
          <p:nvPr/>
        </p:nvSpPr>
        <p:spPr bwMode="auto">
          <a:xfrm>
            <a:off x="3200400" y="3505200"/>
            <a:ext cx="1524000" cy="253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34" tIns="45667" rIns="91334" bIns="45667"/>
          <a:lstStyle>
            <a:lvl1pPr defTabSz="9112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12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12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12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12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  <a:ea typeface="ヒラギノ角ゴ ProN W3" pitchFamily="-84" charset="-128"/>
              </a:rPr>
              <a:t>Connects patients </a:t>
            </a:r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  <a:ea typeface="ヒラギノ角ゴ ProN W3" pitchFamily="-84" charset="-128"/>
              </a:rPr>
              <a:t>to an elite care team, tailored just for them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en-US" sz="1200">
              <a:solidFill>
                <a:srgbClr val="000000"/>
              </a:solidFill>
              <a:latin typeface="Arial" panose="020B0604020202020204" pitchFamily="34" charset="0"/>
              <a:ea typeface="ヒラギノ角ゴ ProN W3" pitchFamily="-84" charset="-128"/>
            </a:endParaRPr>
          </a:p>
          <a:p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  <a:ea typeface="ヒラギノ角ゴ ProN W3" pitchFamily="-84" charset="-128"/>
              </a:rPr>
              <a:t>Connects all </a:t>
            </a: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  <a:ea typeface="ヒラギノ角ゴ ProN W3" pitchFamily="-84" charset="-128"/>
              </a:rPr>
              <a:t>patient data</a:t>
            </a:r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  <a:ea typeface="ヒラギノ角ゴ ProN W3" pitchFamily="-84" charset="-128"/>
              </a:rPr>
              <a:t> – clinical, EMR, social, digital &amp; behavioral – &amp; insights for physicians, hospital systems &amp; payors to </a:t>
            </a: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  <a:ea typeface="ヒラギノ角ゴ ProN W3" pitchFamily="-84" charset="-128"/>
              </a:rPr>
              <a:t>drive value</a:t>
            </a:r>
          </a:p>
        </p:txBody>
      </p:sp>
      <p:sp>
        <p:nvSpPr>
          <p:cNvPr id="4100" name="TextBox 36"/>
          <p:cNvSpPr txBox="1">
            <a:spLocks noChangeArrowheads="1"/>
          </p:cNvSpPr>
          <p:nvPr/>
        </p:nvSpPr>
        <p:spPr bwMode="auto">
          <a:xfrm>
            <a:off x="76200" y="3505200"/>
            <a:ext cx="13716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34" tIns="45667" rIns="91334" bIns="45667">
            <a:spAutoFit/>
          </a:bodyPr>
          <a:lstStyle>
            <a:lvl1pPr defTabSz="9112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12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12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12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12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  <a:ea typeface="ヒラギノ角ゴ ProN W3" pitchFamily="-84" charset="-128"/>
                <a:sym typeface="Arial" panose="020B0604020202020204" pitchFamily="34" charset="0"/>
              </a:rPr>
              <a:t>Tailored and personalized  insights</a:t>
            </a:r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  <a:ea typeface="ヒラギノ角ゴ ProN W3" pitchFamily="-84" charset="-128"/>
                <a:sym typeface="Arial" panose="020B0604020202020204" pitchFamily="34" charset="0"/>
              </a:rPr>
              <a:t> </a:t>
            </a: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  <a:ea typeface="ヒラギノ角ゴ ProN W3" pitchFamily="-84" charset="-128"/>
                <a:sym typeface="Arial" panose="020B0604020202020204" pitchFamily="34" charset="0"/>
              </a:rPr>
              <a:t> </a:t>
            </a:r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  <a:ea typeface="ヒラギノ角ゴ ProN W3" pitchFamily="-84" charset="-128"/>
                <a:sym typeface="Arial" panose="020B0604020202020204" pitchFamily="34" charset="0"/>
              </a:rPr>
              <a:t>for similar patients</a:t>
            </a:r>
          </a:p>
          <a:p>
            <a:endParaRPr lang="en-US" altLang="en-US" sz="1200">
              <a:solidFill>
                <a:srgbClr val="000000"/>
              </a:solidFill>
              <a:latin typeface="Arial" panose="020B0604020202020204" pitchFamily="34" charset="0"/>
              <a:ea typeface="ヒラギノ角ゴ ProN W3" pitchFamily="-84" charset="-128"/>
            </a:endParaRPr>
          </a:p>
          <a:p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  <a:ea typeface="ヒラギノ角ゴ ProN W3" pitchFamily="-84" charset="-128"/>
              </a:rPr>
              <a:t>Earlier </a:t>
            </a: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  <a:ea typeface="ヒラギノ角ゴ ProN W3" pitchFamily="-84" charset="-128"/>
              </a:rPr>
              <a:t>patient engagement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en-US" sz="1200">
              <a:solidFill>
                <a:srgbClr val="000000"/>
              </a:solidFill>
              <a:latin typeface="Arial" panose="020B0604020202020204" pitchFamily="34" charset="0"/>
              <a:ea typeface="ヒラギノ角ゴ ProN W3" pitchFamily="-84" charset="-128"/>
            </a:endParaRPr>
          </a:p>
          <a:p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  <a:ea typeface="ヒラギノ角ゴ ProN W3" pitchFamily="-84" charset="-128"/>
              </a:rPr>
              <a:t>Sustained progress </a:t>
            </a:r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  <a:ea typeface="ヒラギノ角ゴ ProN W3" pitchFamily="-84" charset="-128"/>
              </a:rPr>
              <a:t>every step of the way</a:t>
            </a:r>
          </a:p>
        </p:txBody>
      </p:sp>
      <p:sp>
        <p:nvSpPr>
          <p:cNvPr id="4101" name="TextBox 71"/>
          <p:cNvSpPr txBox="1">
            <a:spLocks noChangeArrowheads="1"/>
          </p:cNvSpPr>
          <p:nvPr/>
        </p:nvSpPr>
        <p:spPr bwMode="auto">
          <a:xfrm>
            <a:off x="304800" y="6026150"/>
            <a:ext cx="7747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34" tIns="45667" rIns="91334" bIns="45667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b="1">
                <a:solidFill>
                  <a:srgbClr val="434343"/>
                </a:solidFill>
                <a:latin typeface="Arial" panose="020B0604020202020204" pitchFamily="34" charset="0"/>
                <a:ea typeface="ヒラギノ角ゴ ProN W3" pitchFamily="-84" charset="-128"/>
                <a:sym typeface="Arial" panose="020B0604020202020204" pitchFamily="34" charset="0"/>
              </a:rPr>
              <a:t>“Ow”</a:t>
            </a:r>
          </a:p>
        </p:txBody>
      </p:sp>
      <p:sp>
        <p:nvSpPr>
          <p:cNvPr id="4102" name="TextBox 72"/>
          <p:cNvSpPr txBox="1">
            <a:spLocks noChangeArrowheads="1"/>
          </p:cNvSpPr>
          <p:nvPr/>
        </p:nvSpPr>
        <p:spPr bwMode="auto">
          <a:xfrm>
            <a:off x="7848600" y="6026150"/>
            <a:ext cx="1227138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34" tIns="45667" rIns="91334" bIns="45667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b="1">
                <a:solidFill>
                  <a:srgbClr val="434343"/>
                </a:solidFill>
                <a:latin typeface="Arial" panose="020B0604020202020204" pitchFamily="34" charset="0"/>
                <a:ea typeface="ヒラギノ角ゴ ProN W3" pitchFamily="-84" charset="-128"/>
                <a:sym typeface="Arial" panose="020B0604020202020204" pitchFamily="34" charset="0"/>
              </a:rPr>
              <a:t>“Wow”</a:t>
            </a:r>
          </a:p>
        </p:txBody>
      </p:sp>
      <p:sp>
        <p:nvSpPr>
          <p:cNvPr id="4103" name="TextBox 73"/>
          <p:cNvSpPr txBox="1">
            <a:spLocks noChangeArrowheads="1"/>
          </p:cNvSpPr>
          <p:nvPr/>
        </p:nvSpPr>
        <p:spPr bwMode="auto">
          <a:xfrm>
            <a:off x="6324600" y="3505200"/>
            <a:ext cx="1447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1" rIns="91382" bIns="4569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  <a:ea typeface="ヒラギノ角ゴ ProN W3" pitchFamily="-84" charset="-128"/>
              </a:rPr>
              <a:t>Virtual coach </a:t>
            </a:r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  <a:ea typeface="ヒラギノ角ゴ ProN W3" pitchFamily="-84" charset="-128"/>
              </a:rPr>
              <a:t>maintains 1:1 relationships &amp; enables </a:t>
            </a: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  <a:ea typeface="ヒラギノ角ゴ ProN W3" pitchFamily="-84" charset="-128"/>
              </a:rPr>
              <a:t>effective digital rehabilitation</a:t>
            </a:r>
          </a:p>
        </p:txBody>
      </p:sp>
      <p:sp>
        <p:nvSpPr>
          <p:cNvPr id="4104" name="TextBox 74"/>
          <p:cNvSpPr txBox="1">
            <a:spLocks noChangeArrowheads="1"/>
          </p:cNvSpPr>
          <p:nvPr/>
        </p:nvSpPr>
        <p:spPr bwMode="auto">
          <a:xfrm>
            <a:off x="4800600" y="3505200"/>
            <a:ext cx="13716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1" rIns="91382" bIns="4569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  <a:ea typeface="ヒラギノ角ゴ ProN W3" pitchFamily="-84" charset="-128"/>
              </a:rPr>
              <a:t>Mission generator </a:t>
            </a:r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  <a:ea typeface="ヒラギノ角ゴ ProN W3" pitchFamily="-84" charset="-128"/>
              </a:rPr>
              <a:t>guides patients to set </a:t>
            </a: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  <a:ea typeface="ヒラギノ角ゴ ProN W3" pitchFamily="-84" charset="-128"/>
              </a:rPr>
              <a:t>achievable goals &amp; action plans</a:t>
            </a:r>
          </a:p>
        </p:txBody>
      </p:sp>
      <p:sp>
        <p:nvSpPr>
          <p:cNvPr id="4105" name="TextBox 79"/>
          <p:cNvSpPr txBox="1">
            <a:spLocks noChangeArrowheads="1"/>
          </p:cNvSpPr>
          <p:nvPr/>
        </p:nvSpPr>
        <p:spPr bwMode="auto">
          <a:xfrm>
            <a:off x="7848600" y="3505200"/>
            <a:ext cx="12954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1" rIns="91382" bIns="4569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  <a:ea typeface="ヒラギノ角ゴ ProN W3" pitchFamily="-84" charset="-128"/>
              </a:rPr>
              <a:t>Adapts care plan </a:t>
            </a:r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  <a:ea typeface="ヒラギノ角ゴ ProN W3" pitchFamily="-84" charset="-128"/>
              </a:rPr>
              <a:t>throughout the journey to meet patients no matter who &amp; where they are</a:t>
            </a:r>
          </a:p>
        </p:txBody>
      </p:sp>
      <p:sp>
        <p:nvSpPr>
          <p:cNvPr id="4106" name="TextBox 81"/>
          <p:cNvSpPr txBox="1">
            <a:spLocks noChangeArrowheads="1"/>
          </p:cNvSpPr>
          <p:nvPr/>
        </p:nvSpPr>
        <p:spPr bwMode="auto">
          <a:xfrm>
            <a:off x="1676400" y="3505200"/>
            <a:ext cx="13716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34" tIns="45667" rIns="91334" bIns="45667">
            <a:spAutoFit/>
          </a:bodyPr>
          <a:lstStyle>
            <a:lvl1pPr defTabSz="9112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12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12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12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12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  <a:ea typeface="ヒラギノ角ゴ ProN W3" pitchFamily="-84" charset="-128"/>
              </a:rPr>
              <a:t>Establishes richer, more sustainable </a:t>
            </a: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  <a:ea typeface="ヒラギノ角ゴ ProN W3" pitchFamily="-84" charset="-128"/>
              </a:rPr>
              <a:t>support network </a:t>
            </a:r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  <a:ea typeface="ヒラギノ角ゴ ProN W3" pitchFamily="-84" charset="-128"/>
              </a:rPr>
              <a:t>through digital, social &amp; community</a:t>
            </a:r>
          </a:p>
        </p:txBody>
      </p:sp>
      <p:sp>
        <p:nvSpPr>
          <p:cNvPr id="4107" name="Rectangle 12"/>
          <p:cNvSpPr>
            <a:spLocks noChangeArrowheads="1"/>
          </p:cNvSpPr>
          <p:nvPr/>
        </p:nvSpPr>
        <p:spPr bwMode="auto">
          <a:xfrm>
            <a:off x="1524000" y="1371600"/>
            <a:ext cx="76200" cy="5105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82" tIns="45691" rIns="91382" bIns="45691"/>
          <a:lstStyle>
            <a:lvl1pPr defTabSz="9128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3200">
              <a:solidFill>
                <a:srgbClr val="777777"/>
              </a:solidFill>
              <a:latin typeface="Arial" panose="020B0604020202020204" pitchFamily="34" charset="0"/>
              <a:ea typeface="ヒラギノ角ゴ ProN W3" pitchFamily="-84" charset="-128"/>
              <a:sym typeface="Arial" panose="020B0604020202020204" pitchFamily="34" charset="0"/>
            </a:endParaRPr>
          </a:p>
        </p:txBody>
      </p:sp>
      <p:sp>
        <p:nvSpPr>
          <p:cNvPr id="4108" name="Rectangle 46"/>
          <p:cNvSpPr>
            <a:spLocks noChangeArrowheads="1"/>
          </p:cNvSpPr>
          <p:nvPr/>
        </p:nvSpPr>
        <p:spPr bwMode="auto">
          <a:xfrm>
            <a:off x="3124200" y="1371600"/>
            <a:ext cx="76200" cy="5105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82" tIns="45691" rIns="91382" bIns="45691"/>
          <a:lstStyle>
            <a:lvl1pPr defTabSz="9128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3200">
              <a:solidFill>
                <a:srgbClr val="777777"/>
              </a:solidFill>
              <a:latin typeface="Arial" panose="020B0604020202020204" pitchFamily="34" charset="0"/>
              <a:ea typeface="ヒラギノ角ゴ ProN W3" pitchFamily="-84" charset="-128"/>
              <a:sym typeface="Arial" panose="020B0604020202020204" pitchFamily="34" charset="0"/>
            </a:endParaRPr>
          </a:p>
        </p:txBody>
      </p:sp>
      <p:sp>
        <p:nvSpPr>
          <p:cNvPr id="4109" name="Rectangle 49"/>
          <p:cNvSpPr>
            <a:spLocks noChangeArrowheads="1"/>
          </p:cNvSpPr>
          <p:nvPr/>
        </p:nvSpPr>
        <p:spPr bwMode="auto">
          <a:xfrm>
            <a:off x="4724400" y="1371600"/>
            <a:ext cx="76200" cy="5105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82" tIns="45691" rIns="91382" bIns="45691"/>
          <a:lstStyle>
            <a:lvl1pPr defTabSz="9128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3200">
              <a:solidFill>
                <a:srgbClr val="777777"/>
              </a:solidFill>
              <a:latin typeface="Arial" panose="020B0604020202020204" pitchFamily="34" charset="0"/>
              <a:ea typeface="ヒラギノ角ゴ ProN W3" pitchFamily="-84" charset="-128"/>
              <a:sym typeface="Arial" panose="020B0604020202020204" pitchFamily="34" charset="0"/>
            </a:endParaRPr>
          </a:p>
        </p:txBody>
      </p:sp>
      <p:sp>
        <p:nvSpPr>
          <p:cNvPr id="4110" name="Rectangle 52"/>
          <p:cNvSpPr>
            <a:spLocks noChangeArrowheads="1"/>
          </p:cNvSpPr>
          <p:nvPr/>
        </p:nvSpPr>
        <p:spPr bwMode="auto">
          <a:xfrm>
            <a:off x="7772400" y="1371600"/>
            <a:ext cx="76200" cy="5105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82" tIns="45691" rIns="91382" bIns="45691"/>
          <a:lstStyle>
            <a:lvl1pPr defTabSz="9128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3200">
              <a:solidFill>
                <a:srgbClr val="777777"/>
              </a:solidFill>
              <a:latin typeface="Arial" panose="020B0604020202020204" pitchFamily="34" charset="0"/>
              <a:ea typeface="ヒラギノ角ゴ ProN W3" pitchFamily="-84" charset="-128"/>
              <a:sym typeface="Arial" panose="020B0604020202020204" pitchFamily="34" charset="0"/>
            </a:endParaRPr>
          </a:p>
        </p:txBody>
      </p:sp>
      <p:pic>
        <p:nvPicPr>
          <p:cNvPr id="4111" name="Picture 8" descr="Updated color icon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224" b="49503"/>
          <a:stretch>
            <a:fillRect/>
          </a:stretch>
        </p:blipFill>
        <p:spPr bwMode="auto">
          <a:xfrm>
            <a:off x="228600" y="2438400"/>
            <a:ext cx="993775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2" name="Picture 37" descr="Updated color icon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46" t="50497" r="-122" b="-996"/>
          <a:stretch>
            <a:fillRect/>
          </a:stretch>
        </p:blipFill>
        <p:spPr bwMode="auto">
          <a:xfrm>
            <a:off x="1901825" y="2438400"/>
            <a:ext cx="993775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38" descr="Updated color icon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84" t="771" r="1138" b="48730"/>
          <a:stretch>
            <a:fillRect/>
          </a:stretch>
        </p:blipFill>
        <p:spPr bwMode="auto">
          <a:xfrm>
            <a:off x="3502025" y="2438400"/>
            <a:ext cx="993775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4" name="Picture 39" descr="Updated color icon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0" t="-1543" r="36194" b="51044"/>
          <a:stretch>
            <a:fillRect/>
          </a:stretch>
        </p:blipFill>
        <p:spPr bwMode="auto">
          <a:xfrm>
            <a:off x="4953000" y="2438400"/>
            <a:ext cx="993775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5" name="Picture 40" descr="Updated color icon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" t="50883" r="67970" b="-1382"/>
          <a:stretch>
            <a:fillRect/>
          </a:stretch>
        </p:blipFill>
        <p:spPr bwMode="auto">
          <a:xfrm>
            <a:off x="6477000" y="2438400"/>
            <a:ext cx="993775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6" name="Picture 41" descr="Updated color icon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99" t="50883" r="33923" b="-1382"/>
          <a:stretch>
            <a:fillRect/>
          </a:stretch>
        </p:blipFill>
        <p:spPr bwMode="auto">
          <a:xfrm>
            <a:off x="8001000" y="2438400"/>
            <a:ext cx="993775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7" name="Picture 5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1371600"/>
            <a:ext cx="1517650" cy="101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8" name="Picture 5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152558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9" name="Picture 5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374775"/>
            <a:ext cx="1476375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0" name="Picture 6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374775"/>
            <a:ext cx="1524000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1" name="Picture 6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5" b="6305"/>
          <a:stretch>
            <a:fillRect/>
          </a:stretch>
        </p:blipFill>
        <p:spPr bwMode="auto">
          <a:xfrm>
            <a:off x="6313488" y="1365250"/>
            <a:ext cx="1458912" cy="99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22" name="Rectangle 51"/>
          <p:cNvSpPr>
            <a:spLocks noChangeArrowheads="1"/>
          </p:cNvSpPr>
          <p:nvPr/>
        </p:nvSpPr>
        <p:spPr bwMode="auto">
          <a:xfrm>
            <a:off x="6248400" y="1371600"/>
            <a:ext cx="76200" cy="5105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82" tIns="45691" rIns="91382" bIns="45691"/>
          <a:lstStyle>
            <a:lvl1pPr defTabSz="9128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3200">
              <a:solidFill>
                <a:srgbClr val="777777"/>
              </a:solidFill>
              <a:latin typeface="Arial" panose="020B0604020202020204" pitchFamily="34" charset="0"/>
              <a:ea typeface="ヒラギノ角ゴ ProN W3" pitchFamily="-84" charset="-128"/>
              <a:sym typeface="Arial" panose="020B0604020202020204" pitchFamily="34" charset="0"/>
            </a:endParaRPr>
          </a:p>
        </p:txBody>
      </p:sp>
      <p:cxnSp>
        <p:nvCxnSpPr>
          <p:cNvPr id="55" name="Straight Arrow Connector 54"/>
          <p:cNvCxnSpPr/>
          <p:nvPr/>
        </p:nvCxnSpPr>
        <p:spPr bwMode="gray">
          <a:xfrm>
            <a:off x="2438400" y="1127125"/>
            <a:ext cx="2324100" cy="317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 bwMode="gray">
          <a:xfrm>
            <a:off x="152400" y="1143000"/>
            <a:ext cx="2117725" cy="158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25" name="Rectangle 6158"/>
          <p:cNvSpPr txBox="1">
            <a:spLocks noChangeArrowheads="1"/>
          </p:cNvSpPr>
          <p:nvPr/>
        </p:nvSpPr>
        <p:spPr bwMode="gray">
          <a:xfrm>
            <a:off x="563563" y="1035050"/>
            <a:ext cx="1301750" cy="184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658" tIns="0" rIns="45658" bIns="0">
            <a:spAutoFit/>
          </a:bodyPr>
          <a:lstStyle>
            <a:lvl1pPr defTabSz="8953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193675" indent="-192088" defTabSz="8953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457200" indent="-261938" defTabSz="8953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614363" indent="-155575" defTabSz="8953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749300" indent="-130175" defTabSz="8953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1206500" indent="-130175" defTabSz="895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1663700" indent="-130175" defTabSz="895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120900" indent="-130175" defTabSz="895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2578100" indent="-130175" defTabSz="895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Clr>
                <a:srgbClr val="000000"/>
              </a:buClr>
            </a:pPr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  <a:ea typeface="ヒラギノ角ゴ ProN W3" pitchFamily="-84" charset="-128"/>
                <a:sym typeface="Arial" panose="020B0604020202020204" pitchFamily="34" charset="0"/>
              </a:rPr>
              <a:t>Contemplate care</a:t>
            </a:r>
          </a:p>
        </p:txBody>
      </p:sp>
      <p:sp>
        <p:nvSpPr>
          <p:cNvPr id="4126" name="Rectangle 6158"/>
          <p:cNvSpPr txBox="1">
            <a:spLocks noChangeArrowheads="1"/>
          </p:cNvSpPr>
          <p:nvPr/>
        </p:nvSpPr>
        <p:spPr bwMode="gray">
          <a:xfrm>
            <a:off x="2874963" y="1035050"/>
            <a:ext cx="1336675" cy="184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658" tIns="0" rIns="45658" bIns="0">
            <a:spAutoFit/>
          </a:bodyPr>
          <a:lstStyle>
            <a:lvl1pPr defTabSz="8953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193675" indent="-192088" defTabSz="8953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457200" indent="-261938" defTabSz="8953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614363" indent="-155575" defTabSz="8953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749300" indent="-130175" defTabSz="8953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1206500" indent="-130175" defTabSz="895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1663700" indent="-130175" defTabSz="895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120900" indent="-130175" defTabSz="895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2578100" indent="-130175" defTabSz="895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Clr>
                <a:srgbClr val="000000"/>
              </a:buClr>
            </a:pPr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  <a:ea typeface="ヒラギノ角ゴ ProN W3" pitchFamily="-84" charset="-128"/>
                <a:sym typeface="Arial" panose="020B0604020202020204" pitchFamily="34" charset="0"/>
              </a:rPr>
              <a:t>Decide on surgery</a:t>
            </a:r>
          </a:p>
        </p:txBody>
      </p:sp>
      <p:cxnSp>
        <p:nvCxnSpPr>
          <p:cNvPr id="65" name="Straight Arrow Connector 64"/>
          <p:cNvCxnSpPr/>
          <p:nvPr/>
        </p:nvCxnSpPr>
        <p:spPr bwMode="gray">
          <a:xfrm>
            <a:off x="4876800" y="1127125"/>
            <a:ext cx="4114800" cy="317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28" name="Rectangle 6158"/>
          <p:cNvSpPr txBox="1">
            <a:spLocks noChangeArrowheads="1"/>
          </p:cNvSpPr>
          <p:nvPr/>
        </p:nvSpPr>
        <p:spPr bwMode="gray">
          <a:xfrm>
            <a:off x="6242050" y="1035050"/>
            <a:ext cx="1277938" cy="184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658" tIns="0" rIns="45658" bIns="0">
            <a:spAutoFit/>
          </a:bodyPr>
          <a:lstStyle>
            <a:lvl1pPr defTabSz="8953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193675" indent="-192088" defTabSz="8953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457200" indent="-261938" defTabSz="8953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614363" indent="-155575" defTabSz="8953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749300" indent="-130175" defTabSz="8953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1206500" indent="-130175" defTabSz="895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1663700" indent="-130175" defTabSz="895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120900" indent="-130175" defTabSz="895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2578100" indent="-130175" defTabSz="895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Clr>
                <a:srgbClr val="000000"/>
              </a:buClr>
            </a:pPr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  <a:ea typeface="ヒラギノ角ゴ ProN W3" pitchFamily="-84" charset="-128"/>
                <a:sym typeface="Arial" panose="020B0604020202020204" pitchFamily="34" charset="0"/>
              </a:rPr>
              <a:t>Pre-op to post-op</a:t>
            </a:r>
          </a:p>
        </p:txBody>
      </p:sp>
      <p:pic>
        <p:nvPicPr>
          <p:cNvPr id="4129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8" b="6174"/>
          <a:stretch>
            <a:fillRect/>
          </a:stretch>
        </p:blipFill>
        <p:spPr bwMode="auto">
          <a:xfrm>
            <a:off x="7842250" y="1365250"/>
            <a:ext cx="1309688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ectangle 42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F306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207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900">
              <a:solidFill>
                <a:srgbClr val="FFFFFF"/>
              </a:solidFill>
            </a:endParaRPr>
          </a:p>
        </p:txBody>
      </p:sp>
      <p:pic>
        <p:nvPicPr>
          <p:cNvPr id="4131" name="Picture 43" descr="J&amp;J_Logo_16x9_FooterREV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61125"/>
            <a:ext cx="1600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32" name="Text Box 3"/>
          <p:cNvSpPr txBox="1">
            <a:spLocks noChangeArrowheads="1"/>
          </p:cNvSpPr>
          <p:nvPr/>
        </p:nvSpPr>
        <p:spPr bwMode="auto">
          <a:xfrm>
            <a:off x="8812213" y="6302375"/>
            <a:ext cx="331787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34" tIns="45667" rIns="91334" bIns="45667" anchor="ctr"/>
          <a:lstStyle>
            <a:lvl1pPr defTabSz="9128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1363" indent="-284163" defTabSz="9128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1413" indent="-227013" defTabSz="9128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597025" indent="-227013" defTabSz="9128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4225" indent="-227013" defTabSz="9128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1425" indent="-227013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68625" indent="-227013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5825" indent="-227013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3025" indent="-227013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93DFEB9-110A-480C-BFC0-15B02DD4893F}" type="slidenum">
              <a:rPr lang="en-US" altLang="en-US" sz="800">
                <a:solidFill>
                  <a:srgbClr val="FFFFFF"/>
                </a:solidFill>
                <a:latin typeface="Arial" panose="020B0604020202020204" pitchFamily="34" charset="0"/>
                <a:ea typeface="ヒラギノ角ゴ ProN W3" pitchFamily="-84" charset="-128"/>
                <a:sym typeface="Arial" panose="020B0604020202020204" pitchFamily="34" charset="0"/>
              </a:rPr>
              <a:pPr/>
              <a:t>19</a:t>
            </a:fld>
            <a:endParaRPr lang="en-US" altLang="en-US" sz="800">
              <a:solidFill>
                <a:srgbClr val="FFFFFF"/>
              </a:solidFill>
              <a:latin typeface="Arial" panose="020B0604020202020204" pitchFamily="34" charset="0"/>
              <a:ea typeface="ヒラギノ角ゴ ProN W3" pitchFamily="-84" charset="-128"/>
              <a:sym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960938" y="5006975"/>
            <a:ext cx="4191000" cy="1019175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rgbClr val="92D050"/>
            </a:solidFill>
          </a:ln>
        </p:spPr>
        <p:txBody>
          <a:bodyPr lIns="57150" tIns="28575" rIns="57150" bIns="28575">
            <a:spAutoFit/>
          </a:bodyPr>
          <a:lstStyle/>
          <a:p>
            <a:pPr defTabSz="9120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b="1" dirty="0">
                <a:solidFill>
                  <a:srgbClr val="333399"/>
                </a:solidFill>
                <a:latin typeface="Arial"/>
                <a:ea typeface="ＭＳ Ｐゴシック" pitchFamily="38" charset="-128"/>
                <a:cs typeface="+mn-cs"/>
              </a:rPr>
              <a:t>Improve Outcomes and Reduce Costs</a:t>
            </a:r>
          </a:p>
          <a:p>
            <a:pPr marL="171450" indent="-112713" defTabSz="912078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sz="1000" dirty="0">
                <a:solidFill>
                  <a:srgbClr val="000000"/>
                </a:solidFill>
                <a:latin typeface="Arial"/>
                <a:ea typeface="ＭＳ Ｐゴシック" pitchFamily="38" charset="-128"/>
                <a:cs typeface="+mn-cs"/>
              </a:rPr>
              <a:t>Reduce length of stay </a:t>
            </a:r>
          </a:p>
          <a:p>
            <a:pPr marL="171450" indent="-112713" defTabSz="912078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sz="1000" dirty="0">
                <a:solidFill>
                  <a:srgbClr val="000000"/>
                </a:solidFill>
                <a:latin typeface="Arial"/>
                <a:ea typeface="ＭＳ Ｐゴシック" pitchFamily="38" charset="-128"/>
                <a:cs typeface="+mn-cs"/>
              </a:rPr>
              <a:t>Reduce physical therapy</a:t>
            </a:r>
          </a:p>
          <a:p>
            <a:pPr marL="171450" indent="-112713" defTabSz="912078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sz="1000" dirty="0">
                <a:solidFill>
                  <a:srgbClr val="000000"/>
                </a:solidFill>
                <a:latin typeface="Arial"/>
                <a:ea typeface="ＭＳ Ｐゴシック" pitchFamily="38" charset="-128"/>
                <a:cs typeface="+mn-cs"/>
              </a:rPr>
              <a:t>Reduce re-admission</a:t>
            </a:r>
          </a:p>
          <a:p>
            <a:pPr marL="171450" indent="-112713" defTabSz="912078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sz="1000" dirty="0">
                <a:solidFill>
                  <a:srgbClr val="000000"/>
                </a:solidFill>
                <a:latin typeface="Arial"/>
                <a:ea typeface="ＭＳ Ｐゴシック" pitchFamily="38" charset="-128"/>
                <a:cs typeface="+mn-cs"/>
              </a:rPr>
              <a:t>Decrease complications</a:t>
            </a:r>
          </a:p>
          <a:p>
            <a:pPr marL="171450" indent="-112713" defTabSz="912078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sz="1000" dirty="0">
                <a:solidFill>
                  <a:srgbClr val="000000"/>
                </a:solidFill>
                <a:latin typeface="Arial"/>
                <a:ea typeface="ＭＳ Ｐゴシック" pitchFamily="38" charset="-128"/>
                <a:cs typeface="+mn-cs"/>
              </a:rPr>
              <a:t>Decrease discharges to SNF/IRF </a:t>
            </a:r>
          </a:p>
        </p:txBody>
      </p:sp>
    </p:spTree>
    <p:extLst>
      <p:ext uri="{BB962C8B-B14F-4D97-AF65-F5344CB8AC3E}">
        <p14:creationId xmlns:p14="http://schemas.microsoft.com/office/powerpoint/2010/main" val="156768338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 our Front End R&amp;D group</a:t>
            </a:r>
          </a:p>
          <a:p>
            <a:pPr lvl="1"/>
            <a:r>
              <a:rPr lang="en-US" dirty="0"/>
              <a:t>Surgical technologies</a:t>
            </a:r>
          </a:p>
          <a:p>
            <a:pPr lvl="1"/>
            <a:r>
              <a:rPr lang="en-US" dirty="0"/>
              <a:t>Right Information…right time…right place</a:t>
            </a:r>
          </a:p>
          <a:p>
            <a:endParaRPr lang="en-US" dirty="0"/>
          </a:p>
          <a:p>
            <a:r>
              <a:rPr lang="en-US" dirty="0"/>
              <a:t>Overview of our Proof of Concept</a:t>
            </a:r>
          </a:p>
          <a:p>
            <a:pPr lvl="1"/>
            <a:r>
              <a:rPr lang="en-US" dirty="0"/>
              <a:t>Internet of Things</a:t>
            </a:r>
          </a:p>
          <a:p>
            <a:pPr lvl="1"/>
            <a:r>
              <a:rPr lang="en-US" dirty="0"/>
              <a:t>Machine Learning</a:t>
            </a:r>
          </a:p>
          <a:p>
            <a:endParaRPr lang="en-US" dirty="0"/>
          </a:p>
          <a:p>
            <a:r>
              <a:rPr lang="en-US" dirty="0"/>
              <a:t>Request connection to </a:t>
            </a:r>
            <a:r>
              <a:rPr lang="en-US" dirty="0" err="1"/>
              <a:t>TruView</a:t>
            </a:r>
            <a:r>
              <a:rPr lang="en-US" dirty="0"/>
              <a:t> and other assets to </a:t>
            </a:r>
            <a:r>
              <a:rPr lang="en-US" dirty="0" err="1"/>
              <a:t>JnJ</a:t>
            </a:r>
            <a:r>
              <a:rPr lang="en-US" dirty="0"/>
              <a:t> Enterprise Cloud</a:t>
            </a:r>
          </a:p>
          <a:p>
            <a:pPr lvl="1"/>
            <a:r>
              <a:rPr lang="en-US" dirty="0"/>
              <a:t>HealthPartners, </a:t>
            </a:r>
            <a:r>
              <a:rPr lang="en-US" dirty="0" err="1"/>
              <a:t>TruMatch</a:t>
            </a:r>
            <a:r>
              <a:rPr lang="en-US" dirty="0"/>
              <a:t>, Intra-operative smart tools</a:t>
            </a:r>
          </a:p>
          <a:p>
            <a:pPr lvl="2"/>
            <a:endParaRPr lang="en-US" dirty="0"/>
          </a:p>
          <a:p>
            <a:r>
              <a:rPr lang="en-US" dirty="0"/>
              <a:t>Walk through Proof of Concept to educate and socialize technology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BDD767-6549-4416-BD3E-7BE14CE4F052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8538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ounded Rectangle 68"/>
          <p:cNvSpPr/>
          <p:nvPr/>
        </p:nvSpPr>
        <p:spPr bwMode="auto">
          <a:xfrm>
            <a:off x="466725" y="1851025"/>
            <a:ext cx="8418513" cy="3095625"/>
          </a:xfrm>
          <a:prstGeom prst="roundRect">
            <a:avLst/>
          </a:prstGeom>
          <a:noFill/>
          <a:ln w="22225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lIns="93296" tIns="46648" rIns="93296" bIns="46648" anchor="ctr"/>
          <a:lstStyle/>
          <a:p>
            <a:pPr marL="0" marR="0" lvl="0" indent="0" algn="ctr" defTabSz="9329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ヒラギノ角ゴ ProN W3" pitchFamily="-110" charset="-128"/>
              <a:cs typeface="+mn-cs"/>
              <a:sym typeface="Arial" pitchFamily="-110" charset="0"/>
            </a:endParaRPr>
          </a:p>
        </p:txBody>
      </p:sp>
      <p:sp>
        <p:nvSpPr>
          <p:cNvPr id="34" name="Title 1"/>
          <p:cNvSpPr txBox="1">
            <a:spLocks/>
          </p:cNvSpPr>
          <p:nvPr/>
        </p:nvSpPr>
        <p:spPr bwMode="auto">
          <a:xfrm>
            <a:off x="561975" y="2243138"/>
            <a:ext cx="2714625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Georgia"/>
                <a:ea typeface="Arial Unicode MS" pitchFamily="-65" charset="0"/>
                <a:cs typeface="Arial Unicode MS" pitchFamily="-65" charset="0"/>
                <a:sym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Georgia" pitchFamily="-111" charset="0"/>
                <a:ea typeface="Arial Unicode MS" pitchFamily="-65" charset="0"/>
                <a:cs typeface="Arial Unicode MS" pitchFamily="-65" charset="0"/>
                <a:sym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Georgia" pitchFamily="-111" charset="0"/>
                <a:ea typeface="Arial Unicode MS" pitchFamily="-65" charset="0"/>
                <a:cs typeface="Arial Unicode MS" pitchFamily="-65" charset="0"/>
                <a:sym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Georgia" pitchFamily="-111" charset="0"/>
                <a:ea typeface="Arial Unicode MS" pitchFamily="-65" charset="0"/>
                <a:cs typeface="Arial Unicode MS" pitchFamily="-65" charset="0"/>
                <a:sym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Georgia" pitchFamily="-111" charset="0"/>
                <a:ea typeface="Arial Unicode MS" pitchFamily="-65" charset="0"/>
                <a:cs typeface="Arial Unicode MS" pitchFamily="-65" charset="0"/>
                <a:sym typeface="Arial" pitchFamily="34" charset="0"/>
              </a:defRPr>
            </a:lvl5pPr>
            <a:lvl6pPr marL="288036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30617"/>
                </a:solidFill>
                <a:latin typeface="Arial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6pPr>
            <a:lvl7pPr marL="576072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30617"/>
                </a:solidFill>
                <a:latin typeface="Arial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7pPr>
            <a:lvl8pPr marL="864108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30617"/>
                </a:solidFill>
                <a:latin typeface="Arial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8pPr>
            <a:lvl9pPr marL="1152144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30617"/>
                </a:solidFill>
                <a:latin typeface="Arial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60617"/>
                </a:solidFill>
                <a:effectLst/>
                <a:uLnTx/>
                <a:uFillTx/>
                <a:latin typeface="Arial Narrow" panose="020B0606020202030204" pitchFamily="34" charset="0"/>
                <a:ea typeface="Arial Unicode MS" pitchFamily="-65" charset="0"/>
                <a:cs typeface="Arial Unicode MS" pitchFamily="-65" charset="0"/>
                <a:sym typeface="Arial" pitchFamily="34" charset="0"/>
              </a:rPr>
              <a:t>Earlier Education and Engagement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Arial"/>
                <a:ea typeface="Arial Unicode MS" pitchFamily="-65" charset="0"/>
                <a:cs typeface="Arial Unicode MS" pitchFamily="-65" charset="0"/>
                <a:sym typeface="Arial" pitchFamily="34" charset="0"/>
              </a:rPr>
              <a:t>Predicts OA progression, educates consumers on treatment options and engages them through OA journey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777777"/>
              </a:solidFill>
              <a:effectLst/>
              <a:uLnTx/>
              <a:uFillTx/>
              <a:latin typeface="Arial"/>
              <a:ea typeface="Arial Unicode MS" pitchFamily="-65" charset="0"/>
              <a:cs typeface="Arial Unicode MS" pitchFamily="-65" charset="0"/>
              <a:sym typeface="Arial" pitchFamily="34" charset="0"/>
            </a:endParaRPr>
          </a:p>
        </p:txBody>
      </p:sp>
      <p:sp>
        <p:nvSpPr>
          <p:cNvPr id="35" name="Title 1"/>
          <p:cNvSpPr txBox="1">
            <a:spLocks/>
          </p:cNvSpPr>
          <p:nvPr/>
        </p:nvSpPr>
        <p:spPr bwMode="auto">
          <a:xfrm flipH="1">
            <a:off x="3390900" y="2243138"/>
            <a:ext cx="2232025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Georgia"/>
                <a:ea typeface="Arial Unicode MS" pitchFamily="-65" charset="0"/>
                <a:cs typeface="Arial Unicode MS" pitchFamily="-65" charset="0"/>
                <a:sym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Georgia" pitchFamily="-111" charset="0"/>
                <a:ea typeface="Arial Unicode MS" pitchFamily="-65" charset="0"/>
                <a:cs typeface="Arial Unicode MS" pitchFamily="-65" charset="0"/>
                <a:sym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Georgia" pitchFamily="-111" charset="0"/>
                <a:ea typeface="Arial Unicode MS" pitchFamily="-65" charset="0"/>
                <a:cs typeface="Arial Unicode MS" pitchFamily="-65" charset="0"/>
                <a:sym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Georgia" pitchFamily="-111" charset="0"/>
                <a:ea typeface="Arial Unicode MS" pitchFamily="-65" charset="0"/>
                <a:cs typeface="Arial Unicode MS" pitchFamily="-65" charset="0"/>
                <a:sym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Georgia" pitchFamily="-111" charset="0"/>
                <a:ea typeface="Arial Unicode MS" pitchFamily="-65" charset="0"/>
                <a:cs typeface="Arial Unicode MS" pitchFamily="-65" charset="0"/>
                <a:sym typeface="Arial" pitchFamily="34" charset="0"/>
              </a:defRPr>
            </a:lvl5pPr>
            <a:lvl6pPr marL="288036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30617"/>
                </a:solidFill>
                <a:latin typeface="Arial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6pPr>
            <a:lvl7pPr marL="576072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30617"/>
                </a:solidFill>
                <a:latin typeface="Arial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7pPr>
            <a:lvl8pPr marL="864108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30617"/>
                </a:solidFill>
                <a:latin typeface="Arial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8pPr>
            <a:lvl9pPr marL="1152144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30617"/>
                </a:solidFill>
                <a:latin typeface="Arial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60617"/>
                </a:solidFill>
                <a:effectLst/>
                <a:uLnTx/>
                <a:uFillTx/>
                <a:latin typeface="Arial Narrow" panose="020B0606020202030204" pitchFamily="34" charset="0"/>
                <a:ea typeface="Arial Unicode MS" pitchFamily="-65" charset="0"/>
                <a:cs typeface="Arial Unicode MS" pitchFamily="-65" charset="0"/>
                <a:sym typeface="Arial" pitchFamily="34" charset="0"/>
              </a:rPr>
              <a:t>Surgical Companion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Arial"/>
                <a:ea typeface="Arial Unicode MS" pitchFamily="-65" charset="0"/>
                <a:cs typeface="Arial Unicode MS" pitchFamily="-65" charset="0"/>
                <a:sym typeface="Arial" pitchFamily="34" charset="0"/>
              </a:rPr>
              <a:t>Guides patients along tailored care path to help prepare for and recover from surgery</a:t>
            </a:r>
          </a:p>
        </p:txBody>
      </p:sp>
      <p:sp>
        <p:nvSpPr>
          <p:cNvPr id="5125" name="Title 2"/>
          <p:cNvSpPr txBox="1">
            <a:spLocks/>
          </p:cNvSpPr>
          <p:nvPr/>
        </p:nvSpPr>
        <p:spPr bwMode="auto">
          <a:xfrm>
            <a:off x="5943600" y="1951038"/>
            <a:ext cx="3082925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96" tIns="46648" rIns="93296" bIns="46648"/>
          <a:lstStyle>
            <a:lvl1pPr defTabSz="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 defTabSz="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Georgia" panose="02040502050405020303" pitchFamily="18" charset="0"/>
                <a:sym typeface="Arial" panose="020B0604020202020204" pitchFamily="34" charset="0"/>
              </a:rPr>
              <a:t>Provider Solution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Georgia" panose="02040502050405020303" pitchFamily="18" charset="0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66" name="Title 1"/>
          <p:cNvSpPr txBox="1">
            <a:spLocks/>
          </p:cNvSpPr>
          <p:nvPr/>
        </p:nvSpPr>
        <p:spPr bwMode="auto">
          <a:xfrm>
            <a:off x="6259513" y="2243138"/>
            <a:ext cx="2541587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Georgia"/>
                <a:ea typeface="Arial Unicode MS" pitchFamily="-65" charset="0"/>
                <a:cs typeface="Arial Unicode MS" pitchFamily="-65" charset="0"/>
                <a:sym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Georgia" pitchFamily="-111" charset="0"/>
                <a:ea typeface="Arial Unicode MS" pitchFamily="-65" charset="0"/>
                <a:cs typeface="Arial Unicode MS" pitchFamily="-65" charset="0"/>
                <a:sym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Georgia" pitchFamily="-111" charset="0"/>
                <a:ea typeface="Arial Unicode MS" pitchFamily="-65" charset="0"/>
                <a:cs typeface="Arial Unicode MS" pitchFamily="-65" charset="0"/>
                <a:sym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Georgia" pitchFamily="-111" charset="0"/>
                <a:ea typeface="Arial Unicode MS" pitchFamily="-65" charset="0"/>
                <a:cs typeface="Arial Unicode MS" pitchFamily="-65" charset="0"/>
                <a:sym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Georgia" pitchFamily="-111" charset="0"/>
                <a:ea typeface="Arial Unicode MS" pitchFamily="-65" charset="0"/>
                <a:cs typeface="Arial Unicode MS" pitchFamily="-65" charset="0"/>
                <a:sym typeface="Arial" pitchFamily="34" charset="0"/>
              </a:defRPr>
            </a:lvl5pPr>
            <a:lvl6pPr marL="288036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30617"/>
                </a:solidFill>
                <a:latin typeface="Arial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6pPr>
            <a:lvl7pPr marL="576072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30617"/>
                </a:solidFill>
                <a:latin typeface="Arial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7pPr>
            <a:lvl8pPr marL="864108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30617"/>
                </a:solidFill>
                <a:latin typeface="Arial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8pPr>
            <a:lvl9pPr marL="1152144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30617"/>
                </a:solidFill>
                <a:latin typeface="Arial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60617"/>
                </a:solidFill>
                <a:effectLst/>
                <a:uLnTx/>
                <a:uFillTx/>
                <a:latin typeface="Arial Narrow" panose="020B0606020202030204" pitchFamily="34" charset="0"/>
                <a:ea typeface="Arial Unicode MS" pitchFamily="-65" charset="0"/>
                <a:cs typeface="Arial Unicode MS" pitchFamily="-65" charset="0"/>
                <a:sym typeface="Arial" pitchFamily="34" charset="0"/>
              </a:rPr>
              <a:t>HCP Navigation Platform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Arial"/>
                <a:ea typeface="Arial Unicode MS" pitchFamily="-65" charset="0"/>
                <a:cs typeface="Arial Unicode MS" pitchFamily="-65" charset="0"/>
                <a:sym typeface="Arial" pitchFamily="34" charset="0"/>
              </a:rPr>
              <a:t>Enable care coordinators to monitor progress, collect data, adjust plans, and engage patients</a:t>
            </a:r>
          </a:p>
        </p:txBody>
      </p:sp>
      <p:sp>
        <p:nvSpPr>
          <p:cNvPr id="5127" name="Title 4"/>
          <p:cNvSpPr>
            <a:spLocks noGrp="1"/>
          </p:cNvSpPr>
          <p:nvPr>
            <p:ph type="title"/>
          </p:nvPr>
        </p:nvSpPr>
        <p:spPr>
          <a:xfrm>
            <a:off x="204788" y="138113"/>
            <a:ext cx="8680450" cy="471487"/>
          </a:xfrm>
        </p:spPr>
        <p:txBody>
          <a:bodyPr/>
          <a:lstStyle/>
          <a:p>
            <a:r>
              <a:rPr lang="en-US" altLang="en-US" sz="3000" dirty="0">
                <a:solidFill>
                  <a:schemeClr val="tx2"/>
                </a:solidFill>
                <a:latin typeface="Georgia"/>
                <a:cs typeface="Georgia"/>
              </a:rPr>
              <a:t>HealthPartner Overview</a:t>
            </a:r>
          </a:p>
        </p:txBody>
      </p:sp>
      <p:cxnSp>
        <p:nvCxnSpPr>
          <p:cNvPr id="5128" name="Straight Connector 36"/>
          <p:cNvCxnSpPr>
            <a:cxnSpLocks noChangeShapeType="1"/>
          </p:cNvCxnSpPr>
          <p:nvPr/>
        </p:nvCxnSpPr>
        <p:spPr bwMode="auto">
          <a:xfrm>
            <a:off x="5667375" y="2027238"/>
            <a:ext cx="4763" cy="387350"/>
          </a:xfrm>
          <a:prstGeom prst="line">
            <a:avLst/>
          </a:prstGeom>
          <a:noFill/>
          <a:ln w="28575" algn="ctr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29" name="Left-Right Arrow 1"/>
          <p:cNvSpPr>
            <a:spLocks noChangeArrowheads="1"/>
          </p:cNvSpPr>
          <p:nvPr/>
        </p:nvSpPr>
        <p:spPr bwMode="auto">
          <a:xfrm>
            <a:off x="5334000" y="3517900"/>
            <a:ext cx="914400" cy="3683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algn="ctr">
            <a:solidFill>
              <a:srgbClr val="777777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0" cap="none" spc="0" normalizeH="0" baseline="0" noProof="0">
              <a:ln>
                <a:noFill/>
              </a:ln>
              <a:solidFill>
                <a:srgbClr val="777777"/>
              </a:solidFill>
              <a:effectLst/>
              <a:uLnTx/>
              <a:uFillTx/>
              <a:latin typeface="Arial" panose="020B0604020202020204" pitchFamily="34" charset="0"/>
              <a:ea typeface="ヒラギノ角ゴ ProN W3" pitchFamily="-84" charset="-128"/>
              <a:sym typeface="Arial" panose="020B0604020202020204" pitchFamily="34" charset="0"/>
            </a:endParaRPr>
          </a:p>
        </p:txBody>
      </p:sp>
      <p:cxnSp>
        <p:nvCxnSpPr>
          <p:cNvPr id="5130" name="Straight Connector 54"/>
          <p:cNvCxnSpPr>
            <a:cxnSpLocks noChangeShapeType="1"/>
          </p:cNvCxnSpPr>
          <p:nvPr/>
        </p:nvCxnSpPr>
        <p:spPr bwMode="auto">
          <a:xfrm>
            <a:off x="5819775" y="4946650"/>
            <a:ext cx="4763" cy="387350"/>
          </a:xfrm>
          <a:prstGeom prst="line">
            <a:avLst/>
          </a:prstGeom>
          <a:noFill/>
          <a:ln w="28575" algn="ctr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13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38488"/>
            <a:ext cx="2039938" cy="120491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3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163252"/>
            <a:ext cx="1793875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3" name="Title 2"/>
          <p:cNvSpPr txBox="1">
            <a:spLocks/>
          </p:cNvSpPr>
          <p:nvPr/>
        </p:nvSpPr>
        <p:spPr bwMode="auto">
          <a:xfrm>
            <a:off x="565150" y="1927225"/>
            <a:ext cx="5149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96" tIns="46648" rIns="93296" bIns="46648"/>
          <a:lstStyle>
            <a:lvl1pPr defTabSz="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 defTabSz="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Georgia" panose="02040502050405020303" pitchFamily="18" charset="0"/>
                <a:sym typeface="Arial" panose="020B0604020202020204" pitchFamily="34" charset="0"/>
              </a:rPr>
              <a:t>Patient Solution</a:t>
            </a:r>
          </a:p>
        </p:txBody>
      </p:sp>
      <p:grpSp>
        <p:nvGrpSpPr>
          <p:cNvPr id="5134" name="Group 35"/>
          <p:cNvGrpSpPr>
            <a:grpSpLocks/>
          </p:cNvGrpSpPr>
          <p:nvPr/>
        </p:nvGrpSpPr>
        <p:grpSpPr bwMode="auto">
          <a:xfrm>
            <a:off x="4171950" y="3170238"/>
            <a:ext cx="704850" cy="1173162"/>
            <a:chOff x="152400" y="946150"/>
            <a:chExt cx="2209800" cy="5226050"/>
          </a:xfrm>
        </p:grpSpPr>
        <p:pic>
          <p:nvPicPr>
            <p:cNvPr id="5136" name="Picture 2" descr="C:\Users\eskurda\Desktop\iphone_6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7" t="4533" r="50000" b="5540"/>
            <a:stretch>
              <a:fillRect/>
            </a:stretch>
          </p:blipFill>
          <p:spPr bwMode="auto">
            <a:xfrm>
              <a:off x="152400" y="946150"/>
              <a:ext cx="2209800" cy="522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7" name="Picture 1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263" y="1701800"/>
              <a:ext cx="1608137" cy="3798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36772700"/>
      </p:ext>
    </p:extLst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Pre-op Terminals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BDD767-6549-4416-BD3E-7BE14CE4F052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  <p:grpSp>
        <p:nvGrpSpPr>
          <p:cNvPr id="12" name="Group 11"/>
          <p:cNvGrpSpPr/>
          <p:nvPr/>
        </p:nvGrpSpPr>
        <p:grpSpPr>
          <a:xfrm>
            <a:off x="419100" y="1600200"/>
            <a:ext cx="8305800" cy="4479341"/>
            <a:chOff x="457200" y="1425930"/>
            <a:chExt cx="8305800" cy="447934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1425930"/>
              <a:ext cx="2514600" cy="447263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800" y="1425930"/>
              <a:ext cx="2514600" cy="447263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8400" y="1425930"/>
              <a:ext cx="2514600" cy="4479341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 bwMode="auto">
          <a:xfrm>
            <a:off x="2286000" y="1147522"/>
            <a:ext cx="1600200" cy="3046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77777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>
                <a:ln>
                  <a:noFill/>
                </a:ln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Inventory Search</a:t>
            </a:r>
          </a:p>
        </p:txBody>
      </p:sp>
      <p:sp>
        <p:nvSpPr>
          <p:cNvPr id="14" name="Oval 13"/>
          <p:cNvSpPr/>
          <p:nvPr/>
        </p:nvSpPr>
        <p:spPr bwMode="auto">
          <a:xfrm>
            <a:off x="2103120" y="934106"/>
            <a:ext cx="365760" cy="3657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77777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6667500" y="1140498"/>
            <a:ext cx="1600200" cy="3046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77777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>
                <a:ln>
                  <a:noFill/>
                </a:ln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Case Scheduling</a:t>
            </a:r>
          </a:p>
        </p:txBody>
      </p:sp>
      <p:sp>
        <p:nvSpPr>
          <p:cNvPr id="16" name="Oval 15"/>
          <p:cNvSpPr/>
          <p:nvPr/>
        </p:nvSpPr>
        <p:spPr bwMode="auto">
          <a:xfrm>
            <a:off x="6484620" y="927082"/>
            <a:ext cx="365760" cy="3657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77777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333" y="6172200"/>
            <a:ext cx="4214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Screenshots from “</a:t>
            </a:r>
            <a:r>
              <a:rPr lang="en-US" sz="1400" dirty="0" err="1"/>
              <a:t>truview</a:t>
            </a:r>
            <a:r>
              <a:rPr lang="en-US" sz="1400" dirty="0"/>
              <a:t>” project in Supply Chain</a:t>
            </a:r>
          </a:p>
        </p:txBody>
      </p:sp>
    </p:spTree>
    <p:extLst>
      <p:ext uri="{BB962C8B-B14F-4D97-AF65-F5344CB8AC3E}">
        <p14:creationId xmlns:p14="http://schemas.microsoft.com/office/powerpoint/2010/main" val="3067574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Intra-op Terminals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BDD767-6549-4416-BD3E-7BE14CE4F052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  <p:grpSp>
        <p:nvGrpSpPr>
          <p:cNvPr id="15" name="Group 14"/>
          <p:cNvGrpSpPr/>
          <p:nvPr/>
        </p:nvGrpSpPr>
        <p:grpSpPr>
          <a:xfrm>
            <a:off x="355514" y="1231772"/>
            <a:ext cx="8432973" cy="4908988"/>
            <a:chOff x="482427" y="1231772"/>
            <a:chExt cx="8432973" cy="4908988"/>
          </a:xfrm>
        </p:grpSpPr>
        <p:grpSp>
          <p:nvGrpSpPr>
            <p:cNvPr id="10" name="Group 9"/>
            <p:cNvGrpSpPr/>
            <p:nvPr/>
          </p:nvGrpSpPr>
          <p:grpSpPr>
            <a:xfrm>
              <a:off x="482427" y="1231772"/>
              <a:ext cx="2723814" cy="4908988"/>
              <a:chOff x="609600" y="1231772"/>
              <a:chExt cx="2723814" cy="4908988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609600" y="1828799"/>
                <a:ext cx="2723814" cy="4311961"/>
                <a:chOff x="609600" y="1828799"/>
                <a:chExt cx="2723814" cy="4311961"/>
              </a:xfrm>
            </p:grpSpPr>
            <p:pic>
              <p:nvPicPr>
                <p:cNvPr id="5" name="Picture 2"/>
                <p:cNvPicPr>
                  <a:picLocks noChangeAspect="1" noChangeArrowheads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4268" y="1828799"/>
                  <a:ext cx="2454478" cy="229004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6" name="Picture 5"/>
                <p:cNvPicPr>
                  <a:picLocks noChangeAspect="1" noChangeArrowheads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9600" y="4005059"/>
                  <a:ext cx="2723814" cy="21357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7" name="Group 6"/>
              <p:cNvGrpSpPr/>
              <p:nvPr/>
            </p:nvGrpSpPr>
            <p:grpSpPr>
              <a:xfrm>
                <a:off x="1079967" y="1231772"/>
                <a:ext cx="1783080" cy="518105"/>
                <a:chOff x="1088117" y="1231772"/>
                <a:chExt cx="1783080" cy="518105"/>
              </a:xfrm>
            </p:grpSpPr>
            <p:sp>
              <p:nvSpPr>
                <p:cNvPr id="8" name="Rectangle 7"/>
                <p:cNvSpPr/>
                <p:nvPr/>
              </p:nvSpPr>
              <p:spPr bwMode="auto">
                <a:xfrm>
                  <a:off x="1270997" y="1445188"/>
                  <a:ext cx="1600200" cy="3046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solidFill>
                    <a:srgbClr val="777777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400" i="0" u="none" strike="noStrike" cap="none" normalizeH="0" baseline="0" dirty="0" err="1">
                      <a:ln>
                        <a:noFill/>
                      </a:ln>
                      <a:effectLst/>
                      <a:latin typeface="Arial" pitchFamily="-110" charset="0"/>
                      <a:ea typeface="ヒラギノ角ゴ ProN W3" pitchFamily="-110" charset="-128"/>
                      <a:cs typeface="ヒラギノ角ゴ ProN W3" pitchFamily="-110" charset="-128"/>
                      <a:sym typeface="Arial" pitchFamily="-110" charset="0"/>
                    </a:rPr>
                    <a:t>eCP</a:t>
                  </a:r>
                  <a:r>
                    <a:rPr kumimoji="0" lang="en-US" sz="1400" i="0" u="none" strike="noStrike" cap="none" normalizeH="0" dirty="0">
                      <a:ln>
                        <a:noFill/>
                      </a:ln>
                      <a:effectLst/>
                      <a:latin typeface="Arial" pitchFamily="-110" charset="0"/>
                      <a:ea typeface="ヒラギノ角ゴ ProN W3" pitchFamily="-110" charset="-128"/>
                      <a:cs typeface="ヒラギノ角ゴ ProN W3" pitchFamily="-110" charset="-128"/>
                      <a:sym typeface="Arial" pitchFamily="-110" charset="0"/>
                    </a:rPr>
                    <a:t> GUI</a:t>
                  </a:r>
                  <a:endParaRPr kumimoji="0" lang="en-US" sz="1400" i="0" u="none" strike="noStrike" cap="none" normalizeH="0" baseline="0" dirty="0">
                    <a:ln>
                      <a:noFill/>
                    </a:ln>
                    <a:effectLst/>
                    <a:latin typeface="Arial" pitchFamily="-110" charset="0"/>
                    <a:ea typeface="ヒラギノ角ゴ ProN W3" pitchFamily="-110" charset="-128"/>
                    <a:cs typeface="ヒラギノ角ゴ ProN W3" pitchFamily="-110" charset="-128"/>
                    <a:sym typeface="Arial" pitchFamily="-110" charset="0"/>
                  </a:endParaRPr>
                </a:p>
              </p:txBody>
            </p:sp>
            <p:sp>
              <p:nvSpPr>
                <p:cNvPr id="9" name="Oval 8"/>
                <p:cNvSpPr/>
                <p:nvPr/>
              </p:nvSpPr>
              <p:spPr bwMode="auto">
                <a:xfrm>
                  <a:off x="1088117" y="1231772"/>
                  <a:ext cx="365760" cy="36576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solidFill>
                    <a:srgbClr val="777777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1" i="0" u="none" strike="noStrike" cap="none" normalizeH="0" baseline="0" dirty="0">
                      <a:ln>
                        <a:noFill/>
                      </a:ln>
                      <a:effectLst/>
                      <a:latin typeface="Arial" pitchFamily="-110" charset="0"/>
                      <a:ea typeface="ヒラギノ角ゴ ProN W3" pitchFamily="-110" charset="-128"/>
                      <a:cs typeface="ヒラギノ角ゴ ProN W3" pitchFamily="-110" charset="-128"/>
                      <a:sym typeface="Arial" pitchFamily="-110" charset="0"/>
                    </a:rPr>
                    <a:t>1</a:t>
                  </a:r>
                </a:p>
              </p:txBody>
            </p:sp>
          </p:grpSp>
        </p:grpSp>
        <p:grpSp>
          <p:nvGrpSpPr>
            <p:cNvPr id="14" name="Group 13"/>
            <p:cNvGrpSpPr/>
            <p:nvPr/>
          </p:nvGrpSpPr>
          <p:grpSpPr>
            <a:xfrm>
              <a:off x="3886200" y="1231772"/>
              <a:ext cx="5029200" cy="4393739"/>
              <a:chOff x="3886200" y="1231827"/>
              <a:chExt cx="5029200" cy="4393739"/>
            </a:xfrm>
          </p:grpSpPr>
          <p:pic>
            <p:nvPicPr>
              <p:cNvPr id="1027" name="Picture 3" descr="C:\Users\rditto\Box Sync\FERD Projects\Digital CarePath and Advanced Analytics\Proof of concept with Jun Chen\Images\EMR terminal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86200" y="1905000"/>
                <a:ext cx="5029200" cy="37205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1" name="Group 10"/>
              <p:cNvGrpSpPr/>
              <p:nvPr/>
            </p:nvGrpSpPr>
            <p:grpSpPr>
              <a:xfrm>
                <a:off x="5417820" y="1231827"/>
                <a:ext cx="2278380" cy="518105"/>
                <a:chOff x="5417820" y="1231827"/>
                <a:chExt cx="2278380" cy="518105"/>
              </a:xfrm>
            </p:grpSpPr>
            <p:sp>
              <p:nvSpPr>
                <p:cNvPr id="12" name="Rectangle 11"/>
                <p:cNvSpPr/>
                <p:nvPr/>
              </p:nvSpPr>
              <p:spPr bwMode="auto">
                <a:xfrm>
                  <a:off x="5600700" y="1445243"/>
                  <a:ext cx="2095500" cy="3046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solidFill>
                    <a:srgbClr val="777777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1400" dirty="0">
                      <a:latin typeface="Arial" pitchFamily="-110" charset="0"/>
                      <a:ea typeface="ヒラギノ角ゴ ProN W3" pitchFamily="-110" charset="-128"/>
                      <a:cs typeface="ヒラギノ角ゴ ProN W3" pitchFamily="-110" charset="-128"/>
                      <a:sym typeface="Arial" pitchFamily="-110" charset="0"/>
                    </a:rPr>
                    <a:t>Patient Demographics</a:t>
                  </a:r>
                  <a:endParaRPr kumimoji="0" lang="en-US" sz="1400" i="0" u="none" strike="noStrike" cap="none" normalizeH="0" baseline="0" dirty="0">
                    <a:ln>
                      <a:noFill/>
                    </a:ln>
                    <a:effectLst/>
                    <a:latin typeface="Arial" pitchFamily="-110" charset="0"/>
                    <a:ea typeface="ヒラギノ角ゴ ProN W3" pitchFamily="-110" charset="-128"/>
                    <a:cs typeface="ヒラギノ角ゴ ProN W3" pitchFamily="-110" charset="-128"/>
                    <a:sym typeface="Arial" pitchFamily="-110" charset="0"/>
                  </a:endParaRPr>
                </a:p>
              </p:txBody>
            </p:sp>
            <p:sp>
              <p:nvSpPr>
                <p:cNvPr id="13" name="Oval 12"/>
                <p:cNvSpPr/>
                <p:nvPr/>
              </p:nvSpPr>
              <p:spPr bwMode="auto">
                <a:xfrm>
                  <a:off x="5417820" y="1231827"/>
                  <a:ext cx="365760" cy="36576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solidFill>
                    <a:srgbClr val="777777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1" i="0" u="none" strike="noStrike" cap="none" normalizeH="0" baseline="0" dirty="0">
                      <a:ln>
                        <a:noFill/>
                      </a:ln>
                      <a:effectLst/>
                      <a:latin typeface="Arial" pitchFamily="-110" charset="0"/>
                      <a:ea typeface="ヒラギノ角ゴ ProN W3" pitchFamily="-110" charset="-128"/>
                      <a:cs typeface="ヒラギノ角ゴ ProN W3" pitchFamily="-110" charset="-128"/>
                      <a:sym typeface="Arial" pitchFamily="-110" charset="0"/>
                    </a:rPr>
                    <a:t>2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8188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Pre/Post-op Patient Terminals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BDD767-6549-4416-BD3E-7BE14CE4F052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  <p:grpSp>
        <p:nvGrpSpPr>
          <p:cNvPr id="13" name="Group 12"/>
          <p:cNvGrpSpPr/>
          <p:nvPr/>
        </p:nvGrpSpPr>
        <p:grpSpPr>
          <a:xfrm>
            <a:off x="228600" y="1445188"/>
            <a:ext cx="8686800" cy="3967624"/>
            <a:chOff x="228600" y="982923"/>
            <a:chExt cx="8686800" cy="3967624"/>
          </a:xfrm>
        </p:grpSpPr>
        <p:grpSp>
          <p:nvGrpSpPr>
            <p:cNvPr id="7" name="Group 6"/>
            <p:cNvGrpSpPr/>
            <p:nvPr/>
          </p:nvGrpSpPr>
          <p:grpSpPr>
            <a:xfrm>
              <a:off x="228600" y="1600089"/>
              <a:ext cx="8686800" cy="3350458"/>
              <a:chOff x="228600" y="1600089"/>
              <a:chExt cx="8686800" cy="3350458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600" y="1600089"/>
                <a:ext cx="2707136" cy="3346704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0400" y="1600200"/>
                <a:ext cx="2743200" cy="3346593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2200" y="1600200"/>
                <a:ext cx="2743200" cy="3350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080" y="1600089"/>
                <a:ext cx="2707136" cy="334670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0880" y="1600200"/>
                <a:ext cx="2743200" cy="334659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grpSp>
          <p:nvGrpSpPr>
            <p:cNvPr id="12" name="Group 11"/>
            <p:cNvGrpSpPr/>
            <p:nvPr/>
          </p:nvGrpSpPr>
          <p:grpSpPr>
            <a:xfrm>
              <a:off x="721108" y="982923"/>
              <a:ext cx="1783080" cy="518105"/>
              <a:chOff x="883920" y="982923"/>
              <a:chExt cx="1783080" cy="518105"/>
            </a:xfrm>
          </p:grpSpPr>
          <p:sp>
            <p:nvSpPr>
              <p:cNvPr id="8" name="Rectangle 7"/>
              <p:cNvSpPr/>
              <p:nvPr/>
            </p:nvSpPr>
            <p:spPr bwMode="auto">
              <a:xfrm>
                <a:off x="1066800" y="1196339"/>
                <a:ext cx="1600200" cy="3046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solidFill>
                  <a:srgbClr val="777777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i="0" u="none" strike="noStrike" cap="none" normalizeH="0" baseline="0" dirty="0">
                    <a:ln>
                      <a:noFill/>
                    </a:ln>
                    <a:effectLst/>
                    <a:latin typeface="Arial" pitchFamily="-110" charset="0"/>
                    <a:ea typeface="ヒラギノ角ゴ ProN W3" pitchFamily="-110" charset="-128"/>
                    <a:cs typeface="ヒラギノ角ゴ ProN W3" pitchFamily="-110" charset="-128"/>
                    <a:sym typeface="Arial" pitchFamily="-110" charset="0"/>
                  </a:rPr>
                  <a:t>Activity Tracker</a:t>
                </a:r>
              </a:p>
            </p:txBody>
          </p:sp>
          <p:sp>
            <p:nvSpPr>
              <p:cNvPr id="11" name="Oval 10"/>
              <p:cNvSpPr/>
              <p:nvPr/>
            </p:nvSpPr>
            <p:spPr bwMode="auto">
              <a:xfrm>
                <a:off x="883920" y="982923"/>
                <a:ext cx="365760" cy="36576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solidFill>
                  <a:srgbClr val="777777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1" i="0" u="none" strike="noStrike" cap="none" normalizeH="0" baseline="0" dirty="0">
                    <a:ln>
                      <a:noFill/>
                    </a:ln>
                    <a:effectLst/>
                    <a:latin typeface="Arial" pitchFamily="-110" charset="0"/>
                    <a:ea typeface="ヒラギノ角ゴ ProN W3" pitchFamily="-110" charset="-128"/>
                    <a:cs typeface="ヒラギノ角ゴ ProN W3" pitchFamily="-110" charset="-128"/>
                    <a:sym typeface="Arial" pitchFamily="-110" charset="0"/>
                  </a:rPr>
                  <a:t>1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3680460" y="982923"/>
              <a:ext cx="1783080" cy="518105"/>
              <a:chOff x="883920" y="982923"/>
              <a:chExt cx="1783080" cy="518105"/>
            </a:xfrm>
          </p:grpSpPr>
          <p:sp>
            <p:nvSpPr>
              <p:cNvPr id="15" name="Rectangle 14"/>
              <p:cNvSpPr/>
              <p:nvPr/>
            </p:nvSpPr>
            <p:spPr bwMode="auto">
              <a:xfrm>
                <a:off x="1066800" y="1196339"/>
                <a:ext cx="1600200" cy="3046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solidFill>
                  <a:srgbClr val="777777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Arial" pitchFamily="-110" charset="0"/>
                    <a:ea typeface="ヒラギノ角ゴ ProN W3" pitchFamily="-110" charset="-128"/>
                    <a:cs typeface="ヒラギノ角ゴ ProN W3" pitchFamily="-110" charset="-128"/>
                    <a:sym typeface="Arial" pitchFamily="-110" charset="0"/>
                  </a:rPr>
                  <a:t>Reminders</a:t>
                </a:r>
                <a:endParaRPr kumimoji="0" lang="en-US" sz="1400" i="0" u="none" strike="noStrike" cap="none" normalizeH="0" baseline="0" dirty="0">
                  <a:ln>
                    <a:noFill/>
                  </a:ln>
                  <a:effectLst/>
                  <a:latin typeface="Arial" pitchFamily="-110" charset="0"/>
                  <a:ea typeface="ヒラギノ角ゴ ProN W3" pitchFamily="-110" charset="-128"/>
                  <a:cs typeface="ヒラギノ角ゴ ProN W3" pitchFamily="-110" charset="-128"/>
                  <a:sym typeface="Arial" pitchFamily="-110" charset="0"/>
                </a:endParaRPr>
              </a:p>
            </p:txBody>
          </p:sp>
          <p:sp>
            <p:nvSpPr>
              <p:cNvPr id="16" name="Oval 15"/>
              <p:cNvSpPr/>
              <p:nvPr/>
            </p:nvSpPr>
            <p:spPr bwMode="auto">
              <a:xfrm>
                <a:off x="883920" y="982923"/>
                <a:ext cx="365760" cy="36576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solidFill>
                  <a:srgbClr val="777777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200" b="1" dirty="0">
                    <a:latin typeface="Arial" pitchFamily="-110" charset="0"/>
                    <a:ea typeface="ヒラギノ角ゴ ProN W3" pitchFamily="-110" charset="-128"/>
                    <a:cs typeface="ヒラギノ角ゴ ProN W3" pitchFamily="-110" charset="-128"/>
                    <a:sym typeface="Arial" pitchFamily="-110" charset="0"/>
                  </a:rPr>
                  <a:t>2</a:t>
                </a:r>
                <a:endParaRPr kumimoji="0" lang="en-US" sz="1200" b="1" i="0" u="none" strike="noStrike" cap="none" normalizeH="0" baseline="0" dirty="0">
                  <a:ln>
                    <a:noFill/>
                  </a:ln>
                  <a:effectLst/>
                  <a:latin typeface="Arial" pitchFamily="-110" charset="0"/>
                  <a:ea typeface="ヒラギノ角ゴ ProN W3" pitchFamily="-110" charset="-128"/>
                  <a:cs typeface="ヒラギノ角ゴ ProN W3" pitchFamily="-110" charset="-128"/>
                  <a:sym typeface="Arial" pitchFamily="-110" charset="0"/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6652260" y="982978"/>
              <a:ext cx="1783080" cy="518105"/>
              <a:chOff x="883920" y="982923"/>
              <a:chExt cx="1783080" cy="518105"/>
            </a:xfrm>
          </p:grpSpPr>
          <p:sp>
            <p:nvSpPr>
              <p:cNvPr id="18" name="Rectangle 17"/>
              <p:cNvSpPr/>
              <p:nvPr/>
            </p:nvSpPr>
            <p:spPr bwMode="auto">
              <a:xfrm>
                <a:off x="1066800" y="1196339"/>
                <a:ext cx="1600200" cy="3046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solidFill>
                  <a:srgbClr val="777777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Arial" pitchFamily="-110" charset="0"/>
                    <a:ea typeface="ヒラギノ角ゴ ProN W3" pitchFamily="-110" charset="-128"/>
                    <a:cs typeface="ヒラギノ角ゴ ProN W3" pitchFamily="-110" charset="-128"/>
                    <a:sym typeface="Arial" pitchFamily="-110" charset="0"/>
                  </a:rPr>
                  <a:t>Patient Surveys</a:t>
                </a:r>
                <a:endParaRPr kumimoji="0" lang="en-US" sz="1400" i="0" u="none" strike="noStrike" cap="none" normalizeH="0" baseline="0" dirty="0">
                  <a:ln>
                    <a:noFill/>
                  </a:ln>
                  <a:effectLst/>
                  <a:latin typeface="Arial" pitchFamily="-110" charset="0"/>
                  <a:ea typeface="ヒラギノ角ゴ ProN W3" pitchFamily="-110" charset="-128"/>
                  <a:cs typeface="ヒラギノ角ゴ ProN W3" pitchFamily="-110" charset="-128"/>
                  <a:sym typeface="Arial" pitchFamily="-110" charset="0"/>
                </a:endParaRPr>
              </a:p>
            </p:txBody>
          </p:sp>
          <p:sp>
            <p:nvSpPr>
              <p:cNvPr id="19" name="Oval 18"/>
              <p:cNvSpPr/>
              <p:nvPr/>
            </p:nvSpPr>
            <p:spPr bwMode="auto">
              <a:xfrm>
                <a:off x="883920" y="982923"/>
                <a:ext cx="365760" cy="36576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solidFill>
                  <a:srgbClr val="777777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1" i="0" u="none" strike="noStrike" cap="none" normalizeH="0" baseline="0" dirty="0">
                    <a:ln>
                      <a:noFill/>
                    </a:ln>
                    <a:effectLst/>
                    <a:latin typeface="Arial" pitchFamily="-110" charset="0"/>
                    <a:ea typeface="ヒラギノ角ゴ ProN W3" pitchFamily="-110" charset="-128"/>
                    <a:cs typeface="ヒラギノ角ゴ ProN W3" pitchFamily="-110" charset="-128"/>
                    <a:sym typeface="Arial" pitchFamily="-110" charset="0"/>
                  </a:rPr>
                  <a:t>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4500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76200"/>
            <a:ext cx="8686800" cy="1143000"/>
          </a:xfrm>
        </p:spPr>
        <p:txBody>
          <a:bodyPr/>
          <a:lstStyle/>
          <a:p>
            <a:r>
              <a:rPr lang="en-US" dirty="0"/>
              <a:t>Choosing the proper machine learning toolkit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BDD767-6549-4416-BD3E-7BE14CE4F052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4572000" y="1219200"/>
            <a:ext cx="0" cy="5300663"/>
          </a:xfrm>
          <a:prstGeom prst="line">
            <a:avLst/>
          </a:prstGeom>
          <a:solidFill>
            <a:srgbClr val="C0C0C0"/>
          </a:solidFill>
          <a:ln w="25400" cap="flat" cmpd="sng" algn="ctr">
            <a:solidFill>
              <a:srgbClr val="77777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1169162" y="1219200"/>
            <a:ext cx="211307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Classification</a:t>
            </a:r>
          </a:p>
          <a:p>
            <a:pPr algn="ctr"/>
            <a:r>
              <a:rPr lang="en-US" sz="1600" i="1" dirty="0"/>
              <a:t>“Patient stratification”</a:t>
            </a:r>
          </a:p>
          <a:p>
            <a:pPr algn="ctr"/>
            <a:r>
              <a:rPr lang="en-US" sz="1400" dirty="0"/>
              <a:t>(Naïve Bayes Classifier)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40403" y="1219200"/>
            <a:ext cx="262443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Regression</a:t>
            </a:r>
          </a:p>
          <a:p>
            <a:pPr algn="ctr"/>
            <a:r>
              <a:rPr lang="en-US" sz="1600" i="1" dirty="0"/>
              <a:t>“Predict a numerical value”</a:t>
            </a:r>
          </a:p>
          <a:p>
            <a:pPr algn="ctr"/>
            <a:r>
              <a:rPr lang="en-US" sz="1400" dirty="0"/>
              <a:t>(Artificial Neural Network)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76199" y="2080974"/>
            <a:ext cx="9067801" cy="3465137"/>
            <a:chOff x="76199" y="2134521"/>
            <a:chExt cx="9067801" cy="346513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>
            <a:xfrm>
              <a:off x="2895601" y="2134521"/>
              <a:ext cx="1519961" cy="32004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/>
          </p:blipFill>
          <p:spPr>
            <a:xfrm>
              <a:off x="4713478" y="2134521"/>
              <a:ext cx="1519961" cy="32004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6199" y="2952779"/>
              <a:ext cx="2819401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587"/>
              <a:r>
                <a:rPr lang="en-US" sz="1600" dirty="0"/>
                <a:t>Who should receive surgery?</a:t>
              </a:r>
            </a:p>
            <a:p>
              <a:pPr marL="173037" indent="-171450">
                <a:buFont typeface="Arial" panose="020B0604020202020204" pitchFamily="34" charset="0"/>
                <a:buChar char="•"/>
              </a:pPr>
              <a:r>
                <a:rPr lang="en-US" sz="1200" dirty="0"/>
                <a:t>Based on either J&amp;J offering or payer / provider risk tolerance</a:t>
              </a:r>
            </a:p>
            <a:p>
              <a:pPr marL="1587"/>
              <a:endParaRPr lang="en-US" sz="1200" dirty="0"/>
            </a:p>
            <a:p>
              <a:pPr marL="1587"/>
              <a:r>
                <a:rPr lang="en-US" sz="1600" b="1" dirty="0">
                  <a:solidFill>
                    <a:srgbClr val="C00000"/>
                  </a:solidFill>
                </a:rPr>
                <a:t>High</a:t>
              </a:r>
              <a:r>
                <a:rPr lang="en-US" sz="1600" dirty="0">
                  <a:solidFill>
                    <a:srgbClr val="C00000"/>
                  </a:solidFill>
                </a:rPr>
                <a:t> </a:t>
              </a:r>
              <a:r>
                <a:rPr lang="en-US" sz="1600" dirty="0"/>
                <a:t>/ </a:t>
              </a: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</a:rPr>
                <a:t>Med</a:t>
              </a:r>
              <a:r>
                <a:rPr lang="en-US" sz="1600" dirty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sz="1600" dirty="0"/>
                <a:t>/ </a:t>
              </a:r>
              <a:r>
                <a:rPr lang="en-US" sz="1600" b="1" dirty="0">
                  <a:solidFill>
                    <a:schemeClr val="accent3">
                      <a:lumMod val="75000"/>
                    </a:schemeClr>
                  </a:solidFill>
                </a:rPr>
                <a:t>Low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</a:rPr>
                <a:t> </a:t>
              </a:r>
              <a:r>
                <a:rPr lang="en-US" sz="1600" dirty="0"/>
                <a:t>risk for…</a:t>
              </a:r>
            </a:p>
            <a:p>
              <a:pPr marL="111125" indent="-109538">
                <a:buFont typeface="Arial" panose="020B0604020202020204" pitchFamily="34" charset="0"/>
                <a:buChar char="•"/>
              </a:pPr>
              <a:r>
                <a:rPr lang="en-US" sz="1200" dirty="0"/>
                <a:t>90-day readmission</a:t>
              </a:r>
            </a:p>
            <a:p>
              <a:pPr marL="111125" indent="-109538">
                <a:buFont typeface="Arial" panose="020B0604020202020204" pitchFamily="34" charset="0"/>
                <a:buChar char="•"/>
              </a:pPr>
              <a:r>
                <a:rPr lang="en-US" sz="1200" dirty="0"/>
                <a:t>Long length of stay</a:t>
              </a:r>
            </a:p>
            <a:p>
              <a:pPr marL="111125" indent="-109538">
                <a:buFont typeface="Arial" panose="020B0604020202020204" pitchFamily="34" charset="0"/>
                <a:buChar char="•"/>
              </a:pPr>
              <a:r>
                <a:rPr lang="en-US" sz="1200" dirty="0"/>
                <a:t>Low activity / sleep levels post-op</a:t>
              </a:r>
            </a:p>
            <a:p>
              <a:pPr marL="111125" indent="-109538">
                <a:buFont typeface="Arial" panose="020B0604020202020204" pitchFamily="34" charset="0"/>
                <a:buChar char="•"/>
              </a:pPr>
              <a:r>
                <a:rPr lang="en-US" sz="1200" dirty="0"/>
                <a:t>Poor PROMs</a:t>
              </a:r>
            </a:p>
            <a:p>
              <a:pPr marL="111125" indent="-109538">
                <a:buFont typeface="Arial" panose="020B0604020202020204" pitchFamily="34" charset="0"/>
                <a:buChar char="•"/>
              </a:pPr>
              <a:r>
                <a:rPr lang="en-US" sz="1200" dirty="0"/>
                <a:t>Many, many more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78591" y="2368004"/>
              <a:ext cx="2865409" cy="3231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587"/>
              <a:r>
                <a:rPr lang="en-US" sz="1600" dirty="0"/>
                <a:t>Predict numeric outcomes…</a:t>
              </a:r>
            </a:p>
            <a:p>
              <a:pPr marL="173037" indent="-171450">
                <a:buFont typeface="Arial" panose="020B0604020202020204" pitchFamily="34" charset="0"/>
                <a:buChar char="•"/>
              </a:pPr>
              <a:r>
                <a:rPr lang="en-US" sz="1200" dirty="0"/>
                <a:t>Post-op scores (e.g. OKS, PKIP)</a:t>
              </a:r>
            </a:p>
            <a:p>
              <a:pPr marL="173037" indent="-171450">
                <a:buFont typeface="Arial" panose="020B0604020202020204" pitchFamily="34" charset="0"/>
                <a:buChar char="•"/>
              </a:pPr>
              <a:r>
                <a:rPr lang="en-US" sz="1200" dirty="0"/>
                <a:t>Patient ROM / mobility</a:t>
              </a:r>
            </a:p>
            <a:p>
              <a:pPr marL="173037" indent="-171450">
                <a:buFont typeface="Arial" panose="020B0604020202020204" pitchFamily="34" charset="0"/>
                <a:buChar char="•"/>
              </a:pPr>
              <a:r>
                <a:rPr lang="en-US" sz="1200" dirty="0"/>
                <a:t>Probabilities…</a:t>
              </a:r>
            </a:p>
            <a:p>
              <a:pPr marL="682625" lvl="1" indent="-171450">
                <a:buFont typeface="Arial" panose="020B0604020202020204" pitchFamily="34" charset="0"/>
                <a:buChar char="•"/>
              </a:pPr>
              <a:r>
                <a:rPr lang="en-US" sz="1200" dirty="0"/>
                <a:t>90-day readmission</a:t>
              </a:r>
            </a:p>
            <a:p>
              <a:pPr marL="682625" lvl="1" indent="-171450">
                <a:buFont typeface="Arial" panose="020B0604020202020204" pitchFamily="34" charset="0"/>
                <a:buChar char="•"/>
              </a:pPr>
              <a:r>
                <a:rPr lang="en-US" sz="1200" dirty="0"/>
                <a:t>Long length of stay</a:t>
              </a:r>
            </a:p>
            <a:p>
              <a:pPr marL="682625" lvl="1" indent="-171450">
                <a:buFont typeface="Arial" panose="020B0604020202020204" pitchFamily="34" charset="0"/>
                <a:buChar char="•"/>
              </a:pPr>
              <a:r>
                <a:rPr lang="en-US" sz="1200" dirty="0"/>
                <a:t>Adverse events</a:t>
              </a:r>
            </a:p>
            <a:p>
              <a:pPr marL="1587"/>
              <a:endParaRPr lang="en-US" sz="1200" dirty="0"/>
            </a:p>
            <a:p>
              <a:pPr marL="1587"/>
              <a:r>
                <a:rPr lang="en-US" sz="1600" dirty="0"/>
                <a:t>Patient journey applications</a:t>
              </a:r>
            </a:p>
            <a:p>
              <a:pPr marL="111125" indent="-109538">
                <a:buFont typeface="Arial" panose="020B0604020202020204" pitchFamily="34" charset="0"/>
                <a:buChar char="•"/>
              </a:pPr>
              <a:r>
                <a:rPr lang="en-US" sz="1200" dirty="0"/>
                <a:t>“If patient loses </a:t>
              </a:r>
              <a:r>
                <a:rPr lang="en-US" sz="1200" i="1" dirty="0"/>
                <a:t>10</a:t>
              </a:r>
              <a:r>
                <a:rPr lang="en-US" sz="1200" dirty="0"/>
                <a:t> </a:t>
              </a:r>
              <a:r>
                <a:rPr lang="en-US" sz="1200" i="1" dirty="0"/>
                <a:t>pounds</a:t>
              </a:r>
              <a:r>
                <a:rPr lang="en-US" sz="1200" dirty="0"/>
                <a:t>, her post-op PKIP improves </a:t>
              </a:r>
              <a:r>
                <a:rPr lang="en-US" sz="1200" i="1" dirty="0"/>
                <a:t>4</a:t>
              </a:r>
              <a:r>
                <a:rPr lang="en-US" sz="1200" dirty="0"/>
                <a:t> </a:t>
              </a:r>
              <a:r>
                <a:rPr lang="en-US" sz="1200" i="1" dirty="0"/>
                <a:t>points</a:t>
              </a:r>
              <a:r>
                <a:rPr lang="en-US" sz="1200" dirty="0"/>
                <a:t>.”</a:t>
              </a:r>
            </a:p>
            <a:p>
              <a:pPr marL="1587"/>
              <a:endParaRPr lang="en-US" sz="1200" dirty="0"/>
            </a:p>
            <a:p>
              <a:pPr marL="1587"/>
              <a:r>
                <a:rPr lang="en-US" sz="1600" dirty="0"/>
                <a:t>Pre-op Planning Optimization</a:t>
              </a:r>
            </a:p>
            <a:p>
              <a:pPr marL="111125" indent="-109538">
                <a:buFont typeface="Arial" panose="020B0604020202020204" pitchFamily="34" charset="0"/>
                <a:buChar char="•"/>
              </a:pPr>
              <a:r>
                <a:rPr lang="en-US" sz="1200" dirty="0"/>
                <a:t>Calculate surgical parameters (e.g. implant, patella </a:t>
              </a:r>
              <a:r>
                <a:rPr lang="en-US" sz="1200" dirty="0" err="1"/>
                <a:t>mgmt</a:t>
              </a:r>
              <a:r>
                <a:rPr lang="en-US" sz="1200" dirty="0"/>
                <a:t>) needed to optimize post-op outcome score.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914400" y="5867400"/>
            <a:ext cx="2565126" cy="400110"/>
          </a:xfrm>
          <a:prstGeom prst="rect">
            <a:avLst/>
          </a:prstGeom>
          <a:noFill/>
          <a:ln>
            <a:solidFill>
              <a:srgbClr val="555555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Not a medical device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31682" y="5867400"/>
            <a:ext cx="4302781" cy="400110"/>
          </a:xfrm>
          <a:prstGeom prst="rect">
            <a:avLst/>
          </a:prstGeom>
          <a:noFill/>
          <a:ln>
            <a:solidFill>
              <a:srgbClr val="555555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Software as Medical Device (</a:t>
            </a:r>
            <a:r>
              <a:rPr lang="en-US" dirty="0" err="1"/>
              <a:t>SaMD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54442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76200"/>
            <a:ext cx="8686800" cy="1143000"/>
          </a:xfrm>
        </p:spPr>
        <p:txBody>
          <a:bodyPr/>
          <a:lstStyle/>
          <a:p>
            <a:r>
              <a:rPr lang="en-US" dirty="0"/>
              <a:t>JJMD clinical assets are a great starting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BDD767-6549-4416-BD3E-7BE14CE4F052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  <p:grpSp>
        <p:nvGrpSpPr>
          <p:cNvPr id="16" name="Group 15"/>
          <p:cNvGrpSpPr/>
          <p:nvPr/>
        </p:nvGrpSpPr>
        <p:grpSpPr>
          <a:xfrm>
            <a:off x="762000" y="1242204"/>
            <a:ext cx="6400800" cy="2723496"/>
            <a:chOff x="914400" y="3499503"/>
            <a:chExt cx="6400800" cy="2723496"/>
          </a:xfrm>
        </p:grpSpPr>
        <p:graphicFrame>
          <p:nvGraphicFramePr>
            <p:cNvPr id="6" name="Diagram 5"/>
            <p:cNvGraphicFramePr/>
            <p:nvPr>
              <p:extLst>
                <p:ext uri="{D42A27DB-BD31-4B8C-83A1-F6EECF244321}">
                  <p14:modId xmlns:p14="http://schemas.microsoft.com/office/powerpoint/2010/main" val="2859165542"/>
                </p:ext>
              </p:extLst>
            </p:nvPr>
          </p:nvGraphicFramePr>
          <p:xfrm>
            <a:off x="2133600" y="3499503"/>
            <a:ext cx="5181600" cy="272349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pSp>
          <p:nvGrpSpPr>
            <p:cNvPr id="15" name="Group 14"/>
            <p:cNvGrpSpPr/>
            <p:nvPr/>
          </p:nvGrpSpPr>
          <p:grpSpPr>
            <a:xfrm>
              <a:off x="914400" y="3841518"/>
              <a:ext cx="5050362" cy="1705205"/>
              <a:chOff x="914400" y="3841518"/>
              <a:chExt cx="5050362" cy="170520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935562" y="3841518"/>
                <a:ext cx="15376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Potential data for</a:t>
                </a:r>
              </a:p>
              <a:p>
                <a:r>
                  <a:rPr lang="en-US" sz="1400" dirty="0"/>
                  <a:t>15-year study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914400" y="5023503"/>
                <a:ext cx="17668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Subset used for this</a:t>
                </a:r>
              </a:p>
              <a:p>
                <a:r>
                  <a:rPr lang="en-US" sz="1400" dirty="0"/>
                  <a:t>investigation</a:t>
                </a:r>
              </a:p>
            </p:txBody>
          </p:sp>
          <p:cxnSp>
            <p:nvCxnSpPr>
              <p:cNvPr id="10" name="Straight Connector 9"/>
              <p:cNvCxnSpPr/>
              <p:nvPr/>
            </p:nvCxnSpPr>
            <p:spPr bwMode="auto">
              <a:xfrm flipH="1">
                <a:off x="935562" y="4871103"/>
                <a:ext cx="5029200" cy="0"/>
              </a:xfrm>
              <a:prstGeom prst="line">
                <a:avLst/>
              </a:prstGeom>
              <a:solidFill>
                <a:srgbClr val="C0C0C0"/>
              </a:solidFill>
              <a:ln w="12700" cap="flat" cmpd="sng" algn="ctr">
                <a:solidFill>
                  <a:srgbClr val="777777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0" t="3294" r="57692" b="8727"/>
          <a:stretch/>
        </p:blipFill>
        <p:spPr>
          <a:xfrm>
            <a:off x="6858000" y="1470804"/>
            <a:ext cx="1587272" cy="22860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 bwMode="auto">
          <a:xfrm flipH="1">
            <a:off x="0" y="4114800"/>
            <a:ext cx="9144000" cy="0"/>
          </a:xfrm>
          <a:prstGeom prst="line">
            <a:avLst/>
          </a:prstGeom>
          <a:solidFill>
            <a:srgbClr val="C0C0C0"/>
          </a:solidFill>
          <a:ln w="12700" cap="flat" cmpd="sng" algn="ctr">
            <a:solidFill>
              <a:srgbClr val="77777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2240780856"/>
              </p:ext>
            </p:extLst>
          </p:nvPr>
        </p:nvGraphicFramePr>
        <p:xfrm>
          <a:off x="914400" y="3200400"/>
          <a:ext cx="73152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4" name="Title 1"/>
          <p:cNvSpPr txBox="1">
            <a:spLocks/>
          </p:cNvSpPr>
          <p:nvPr/>
        </p:nvSpPr>
        <p:spPr bwMode="auto">
          <a:xfrm>
            <a:off x="347663" y="41148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555555"/>
                </a:solidFill>
                <a:latin typeface="Georgia"/>
                <a:ea typeface="+mj-ea"/>
                <a:cs typeface="Georgia"/>
                <a:sym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Georgia" pitchFamily="-111" charset="0"/>
                <a:ea typeface="ヒラギノ角ゴ ProN W6" pitchFamily="-110" charset="-128"/>
                <a:cs typeface="Georgia" pitchFamily="38" charset="0"/>
                <a:sym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Georgia" pitchFamily="-111" charset="0"/>
                <a:ea typeface="ヒラギノ角ゴ ProN W6" pitchFamily="-110" charset="-128"/>
                <a:cs typeface="Georgia" pitchFamily="38" charset="0"/>
                <a:sym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Georgia" pitchFamily="-111" charset="0"/>
                <a:ea typeface="ヒラギノ角ゴ ProN W6" pitchFamily="-110" charset="-128"/>
                <a:cs typeface="Georgia" pitchFamily="38" charset="0"/>
                <a:sym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Georgia" pitchFamily="-111" charset="0"/>
                <a:ea typeface="ヒラギノ角ゴ ProN W6" pitchFamily="-110" charset="-128"/>
                <a:cs typeface="Georgia" pitchFamily="38" charset="0"/>
                <a:sym typeface="Arial" pitchFamily="34" charset="0"/>
              </a:defRPr>
            </a:lvl5pPr>
            <a:lvl6pPr marL="288021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30617"/>
                </a:solidFill>
                <a:latin typeface="Arial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6pPr>
            <a:lvl7pPr marL="576043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30617"/>
                </a:solidFill>
                <a:latin typeface="Arial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7pPr>
            <a:lvl8pPr marL="864065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30617"/>
                </a:solidFill>
                <a:latin typeface="Arial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8pPr>
            <a:lvl9pPr marL="1152087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30617"/>
                </a:solidFill>
                <a:latin typeface="Arial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9pPr>
          </a:lstStyle>
          <a:p>
            <a:pPr defTabSz="914400"/>
            <a:r>
              <a:rPr lang="en-US" kern="0" dirty="0"/>
              <a:t>Can we predict answers to clinical questions?</a:t>
            </a:r>
          </a:p>
        </p:txBody>
      </p:sp>
    </p:spTree>
    <p:extLst>
      <p:ext uri="{BB962C8B-B14F-4D97-AF65-F5344CB8AC3E}">
        <p14:creationId xmlns:p14="http://schemas.microsoft.com/office/powerpoint/2010/main" val="32638828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ANN Model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BDD767-6549-4416-BD3E-7BE14CE4F052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796614"/>
              </p:ext>
            </p:extLst>
          </p:nvPr>
        </p:nvGraphicFramePr>
        <p:xfrm>
          <a:off x="1280160" y="1656207"/>
          <a:ext cx="6583680" cy="35455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842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23444" marR="123444" marT="61722" marB="61722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Model Performance</a:t>
                      </a:r>
                    </a:p>
                  </a:txBody>
                  <a:tcPr marL="123444" marR="123444" marT="61722" marB="61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61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Model</a:t>
                      </a:r>
                    </a:p>
                  </a:txBody>
                  <a:tcPr marL="123444" marR="123444" marT="61722" marB="61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Overall Accuracy</a:t>
                      </a:r>
                    </a:p>
                  </a:txBody>
                  <a:tcPr marL="123444" marR="123444" marT="61722" marB="61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Precision </a:t>
                      </a:r>
                    </a:p>
                    <a:p>
                      <a:pPr algn="ctr"/>
                      <a:r>
                        <a:rPr lang="en-US" sz="1400" dirty="0"/>
                        <a:t>(PPV</a:t>
                      </a:r>
                      <a:r>
                        <a:rPr lang="en-US" sz="1400" baseline="0" dirty="0"/>
                        <a:t>)</a:t>
                      </a:r>
                      <a:endParaRPr lang="en-US" sz="1400" dirty="0"/>
                    </a:p>
                  </a:txBody>
                  <a:tcPr marL="123444" marR="123444" marT="61722" marB="61722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Recall (Sensitivity)</a:t>
                      </a:r>
                    </a:p>
                  </a:txBody>
                  <a:tcPr marL="123444" marR="123444" marT="61722" marB="61722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72">
                <a:tc>
                  <a:txBody>
                    <a:bodyPr/>
                    <a:lstStyle/>
                    <a:p>
                      <a:r>
                        <a:rPr lang="en-US" sz="1400" dirty="0"/>
                        <a:t>Long LOS </a:t>
                      </a:r>
                    </a:p>
                    <a:p>
                      <a:r>
                        <a:rPr lang="en-US" sz="1400" dirty="0"/>
                        <a:t>(&gt; 3 days)</a:t>
                      </a:r>
                    </a:p>
                  </a:txBody>
                  <a:tcPr marL="123444" marR="123444" marT="61722" marB="61722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85%</a:t>
                      </a:r>
                    </a:p>
                  </a:txBody>
                  <a:tcPr marL="123444" marR="123444" marT="61722" marB="61722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0.72</a:t>
                      </a:r>
                    </a:p>
                  </a:txBody>
                  <a:tcPr marL="123444" marR="123444" marT="61722" marB="61722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0.40</a:t>
                      </a:r>
                    </a:p>
                  </a:txBody>
                  <a:tcPr marL="123444" marR="123444" marT="61722" marB="6172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634">
                <a:tc>
                  <a:txBody>
                    <a:bodyPr/>
                    <a:lstStyle/>
                    <a:p>
                      <a:r>
                        <a:rPr lang="en-US" sz="1400" dirty="0"/>
                        <a:t>Adverse Events</a:t>
                      </a:r>
                    </a:p>
                  </a:txBody>
                  <a:tcPr marL="123444" marR="123444" marT="61722" marB="61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62%</a:t>
                      </a:r>
                    </a:p>
                  </a:txBody>
                  <a:tcPr marL="123444" marR="123444" marT="61722" marB="6172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0.31</a:t>
                      </a:r>
                    </a:p>
                  </a:txBody>
                  <a:tcPr marL="123444" marR="123444" marT="61722" marB="6172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0.08</a:t>
                      </a:r>
                    </a:p>
                  </a:txBody>
                  <a:tcPr marL="123444" marR="123444" marT="61722" marB="61722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2386">
                <a:tc>
                  <a:txBody>
                    <a:bodyPr/>
                    <a:lstStyle/>
                    <a:p>
                      <a:r>
                        <a:rPr lang="en-US" sz="1400" dirty="0"/>
                        <a:t>Short-Term</a:t>
                      </a:r>
                      <a:r>
                        <a:rPr lang="en-US" sz="1400" baseline="0" dirty="0"/>
                        <a:t> Adverse Events (90 Day)</a:t>
                      </a:r>
                      <a:endParaRPr lang="en-US" sz="1400" dirty="0"/>
                    </a:p>
                  </a:txBody>
                  <a:tcPr marL="123444" marR="123444" marT="61722" marB="61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83%</a:t>
                      </a:r>
                    </a:p>
                  </a:txBody>
                  <a:tcPr marL="123444" marR="123444" marT="61722" marB="61722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0.33</a:t>
                      </a:r>
                    </a:p>
                  </a:txBody>
                  <a:tcPr marL="123444" marR="123444" marT="61722" marB="6172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0.02</a:t>
                      </a:r>
                    </a:p>
                  </a:txBody>
                  <a:tcPr marL="123444" marR="123444" marT="61722" marB="61722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6072">
                <a:tc>
                  <a:txBody>
                    <a:bodyPr/>
                    <a:lstStyle/>
                    <a:p>
                      <a:r>
                        <a:rPr lang="en-US" sz="1400" dirty="0"/>
                        <a:t>Poor PKIP score </a:t>
                      </a:r>
                    </a:p>
                    <a:p>
                      <a:r>
                        <a:rPr lang="en-US" sz="1400" dirty="0"/>
                        <a:t>(&lt;</a:t>
                      </a:r>
                      <a:r>
                        <a:rPr lang="en-US" sz="1400" baseline="0" dirty="0"/>
                        <a:t> 70)</a:t>
                      </a:r>
                      <a:endParaRPr lang="en-US" sz="1400" dirty="0"/>
                    </a:p>
                  </a:txBody>
                  <a:tcPr marL="123444" marR="123444" marT="61722" marB="61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63%</a:t>
                      </a:r>
                    </a:p>
                  </a:txBody>
                  <a:tcPr marL="123444" marR="123444" marT="61722" marB="6172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0.52</a:t>
                      </a:r>
                    </a:p>
                  </a:txBody>
                  <a:tcPr marL="123444" marR="123444" marT="61722" marB="61722" anchor="ctr">
                    <a:solidFill>
                      <a:schemeClr val="accent2">
                        <a:lumMod val="40000"/>
                        <a:lumOff val="6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0.41</a:t>
                      </a:r>
                    </a:p>
                  </a:txBody>
                  <a:tcPr marL="123444" marR="123444" marT="61722" marB="6172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0" y="5994416"/>
            <a:ext cx="4455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 Detailed results available by clicking on model name</a:t>
            </a:r>
          </a:p>
          <a:p>
            <a:r>
              <a:rPr lang="en-US" sz="1400" dirty="0"/>
              <a:t>** Results from 10004 study only</a:t>
            </a:r>
          </a:p>
        </p:txBody>
      </p:sp>
      <p:sp>
        <p:nvSpPr>
          <p:cNvPr id="6" name="Rectangle 5">
            <a:hlinkClick r:id="" action="ppaction://noaction"/>
          </p:cNvPr>
          <p:cNvSpPr/>
          <p:nvPr/>
        </p:nvSpPr>
        <p:spPr bwMode="auto">
          <a:xfrm>
            <a:off x="1280160" y="2819400"/>
            <a:ext cx="1615440" cy="45720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rgbClr val="777777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7" name="Rectangle 6">
            <a:hlinkClick r:id="" action="ppaction://noaction"/>
          </p:cNvPr>
          <p:cNvSpPr/>
          <p:nvPr/>
        </p:nvSpPr>
        <p:spPr bwMode="auto">
          <a:xfrm>
            <a:off x="1295975" y="3376523"/>
            <a:ext cx="1615440" cy="38100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rgbClr val="777777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8" name="Rectangle 7">
            <a:hlinkClick r:id="" action="ppaction://noaction"/>
          </p:cNvPr>
          <p:cNvSpPr/>
          <p:nvPr/>
        </p:nvSpPr>
        <p:spPr bwMode="auto">
          <a:xfrm>
            <a:off x="1295975" y="3909922"/>
            <a:ext cx="1615440" cy="662077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rgbClr val="777777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9" name="Rectangle 8">
            <a:hlinkClick r:id="" action="ppaction://noaction"/>
          </p:cNvPr>
          <p:cNvSpPr/>
          <p:nvPr/>
        </p:nvSpPr>
        <p:spPr bwMode="auto">
          <a:xfrm>
            <a:off x="1295975" y="4648201"/>
            <a:ext cx="1615440" cy="55359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rgbClr val="777777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531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IBM Watson Model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BDD767-6549-4416-BD3E-7BE14CE4F052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5994416"/>
            <a:ext cx="5275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 IBM Watson Health results using </a:t>
            </a:r>
            <a:r>
              <a:rPr lang="en-US" sz="1400" dirty="0" err="1"/>
              <a:t>Explorys</a:t>
            </a:r>
            <a:r>
              <a:rPr lang="en-US" sz="1400" dirty="0"/>
              <a:t> dataset (n = 11,444)</a:t>
            </a:r>
          </a:p>
        </p:txBody>
      </p:sp>
      <p:sp>
        <p:nvSpPr>
          <p:cNvPr id="6" name="Rectangle 5">
            <a:hlinkClick r:id="" action="ppaction://noaction"/>
          </p:cNvPr>
          <p:cNvSpPr/>
          <p:nvPr/>
        </p:nvSpPr>
        <p:spPr bwMode="auto">
          <a:xfrm>
            <a:off x="1280160" y="2819400"/>
            <a:ext cx="1615440" cy="45720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rgbClr val="777777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7" name="Rectangle 6">
            <a:hlinkClick r:id="" action="ppaction://noaction"/>
          </p:cNvPr>
          <p:cNvSpPr/>
          <p:nvPr/>
        </p:nvSpPr>
        <p:spPr bwMode="auto">
          <a:xfrm>
            <a:off x="1295975" y="3376523"/>
            <a:ext cx="1615440" cy="38100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rgbClr val="777777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8" name="Rectangle 7">
            <a:hlinkClick r:id="" action="ppaction://noaction"/>
          </p:cNvPr>
          <p:cNvSpPr/>
          <p:nvPr/>
        </p:nvSpPr>
        <p:spPr bwMode="auto">
          <a:xfrm>
            <a:off x="1295975" y="3909922"/>
            <a:ext cx="1615440" cy="662077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rgbClr val="777777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9" name="Rectangle 8">
            <a:hlinkClick r:id="" action="ppaction://noaction"/>
          </p:cNvPr>
          <p:cNvSpPr/>
          <p:nvPr/>
        </p:nvSpPr>
        <p:spPr bwMode="auto">
          <a:xfrm>
            <a:off x="1295975" y="4648201"/>
            <a:ext cx="1615440" cy="55359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rgbClr val="777777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15281"/>
            <a:ext cx="8229600" cy="3389282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4876800" y="914400"/>
            <a:ext cx="3933690" cy="1059896"/>
            <a:chOff x="4876800" y="914400"/>
            <a:chExt cx="3933690" cy="1059896"/>
          </a:xfrm>
        </p:grpSpPr>
        <p:pic>
          <p:nvPicPr>
            <p:cNvPr id="1026" name="Picture 2" descr="https://cdn.datafloq.com/vendor/logo/explorys-logo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800" y="1517096"/>
              <a:ext cx="2359742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://photos.prnewswire.com/prnfull/20150910/265278LOGO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66" t="27393" r="9452" b="35388"/>
            <a:stretch/>
          </p:blipFill>
          <p:spPr bwMode="auto">
            <a:xfrm>
              <a:off x="4876800" y="914400"/>
              <a:ext cx="393369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Connector 11"/>
          <p:cNvCxnSpPr/>
          <p:nvPr/>
        </p:nvCxnSpPr>
        <p:spPr bwMode="auto">
          <a:xfrm>
            <a:off x="4572000" y="949713"/>
            <a:ext cx="0" cy="1031487"/>
          </a:xfrm>
          <a:prstGeom prst="line">
            <a:avLst/>
          </a:prstGeom>
          <a:solidFill>
            <a:srgbClr val="C0C0C0"/>
          </a:solidFill>
          <a:ln w="12700" cap="flat" cmpd="sng" algn="ctr">
            <a:solidFill>
              <a:srgbClr val="77777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1" name="Picture 30" descr="Hom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9427"/>
          <a:stretch/>
        </p:blipFill>
        <p:spPr bwMode="auto">
          <a:xfrm>
            <a:off x="990600" y="1238608"/>
            <a:ext cx="3326561" cy="411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9867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Extraction: Model Inputs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BDD767-6549-4416-BD3E-7BE14CE4F052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246713688"/>
              </p:ext>
            </p:extLst>
          </p:nvPr>
        </p:nvGraphicFramePr>
        <p:xfrm>
          <a:off x="457200" y="1397000"/>
          <a:ext cx="82296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7" name="Straight Connector 6"/>
          <p:cNvCxnSpPr/>
          <p:nvPr/>
        </p:nvCxnSpPr>
        <p:spPr bwMode="auto">
          <a:xfrm>
            <a:off x="7086600" y="1219200"/>
            <a:ext cx="0" cy="4419600"/>
          </a:xfrm>
          <a:prstGeom prst="line">
            <a:avLst/>
          </a:prstGeom>
          <a:solidFill>
            <a:srgbClr val="C0C0C0"/>
          </a:solidFill>
          <a:ln w="38100" cap="flat" cmpd="sng" algn="ctr">
            <a:solidFill>
              <a:srgbClr val="777777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2667000" y="1219200"/>
            <a:ext cx="2095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Collected Pre-op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39000" y="1141512"/>
            <a:ext cx="13244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Measured</a:t>
            </a:r>
          </a:p>
          <a:p>
            <a:pPr algn="ctr"/>
            <a:r>
              <a:rPr lang="en-US" dirty="0"/>
              <a:t>Post-op</a:t>
            </a:r>
          </a:p>
        </p:txBody>
      </p:sp>
    </p:spTree>
    <p:extLst>
      <p:ext uri="{BB962C8B-B14F-4D97-AF65-F5344CB8AC3E}">
        <p14:creationId xmlns:p14="http://schemas.microsoft.com/office/powerpoint/2010/main" val="28509809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 for each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BDD767-6549-4416-BD3E-7BE14CE4F052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  <p:sp>
        <p:nvSpPr>
          <p:cNvPr id="6" name="Rectangle 5">
            <a:hlinkClick r:id="" action="ppaction://noaction"/>
          </p:cNvPr>
          <p:cNvSpPr/>
          <p:nvPr/>
        </p:nvSpPr>
        <p:spPr bwMode="auto">
          <a:xfrm>
            <a:off x="1280160" y="2819400"/>
            <a:ext cx="1615440" cy="45720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rgbClr val="777777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7" name="Rectangle 6">
            <a:hlinkClick r:id="" action="ppaction://noaction"/>
          </p:cNvPr>
          <p:cNvSpPr/>
          <p:nvPr/>
        </p:nvSpPr>
        <p:spPr bwMode="auto">
          <a:xfrm>
            <a:off x="1295975" y="3376523"/>
            <a:ext cx="1615440" cy="38100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rgbClr val="777777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8" name="Rectangle 7">
            <a:hlinkClick r:id="" action="ppaction://noaction"/>
          </p:cNvPr>
          <p:cNvSpPr/>
          <p:nvPr/>
        </p:nvSpPr>
        <p:spPr bwMode="auto">
          <a:xfrm>
            <a:off x="1295975" y="3909922"/>
            <a:ext cx="1615440" cy="662077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rgbClr val="777777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668749242"/>
              </p:ext>
            </p:extLst>
          </p:nvPr>
        </p:nvGraphicFramePr>
        <p:xfrm>
          <a:off x="875582" y="965265"/>
          <a:ext cx="77724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888628" y="5123366"/>
            <a:ext cx="2789546" cy="1384995"/>
          </a:xfrm>
          <a:prstGeom prst="rect">
            <a:avLst/>
          </a:prstGeom>
          <a:noFill/>
          <a:ln>
            <a:solidFill>
              <a:srgbClr val="555555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Legend:</a:t>
            </a:r>
          </a:p>
          <a:p>
            <a:pPr marL="342900" indent="-342900">
              <a:buFont typeface="Arial" panose="020B0604020202020204" pitchFamily="34" charset="0"/>
              <a:buChar char="‒"/>
            </a:pPr>
            <a:r>
              <a:rPr lang="en-US" sz="1400" dirty="0">
                <a:solidFill>
                  <a:srgbClr val="C00000"/>
                </a:solidFill>
              </a:rPr>
              <a:t>Demographic characteristics</a:t>
            </a:r>
          </a:p>
          <a:p>
            <a:pPr marL="342900" indent="-342900">
              <a:buFont typeface="Arial" panose="020B0604020202020204" pitchFamily="34" charset="0"/>
              <a:buChar char="‒"/>
            </a:pPr>
            <a:r>
              <a:rPr lang="en-US" sz="1400" dirty="0">
                <a:solidFill>
                  <a:schemeClr val="tx2"/>
                </a:solidFill>
              </a:rPr>
              <a:t>Clinical characteristics</a:t>
            </a:r>
          </a:p>
          <a:p>
            <a:pPr marL="342900" indent="-342900">
              <a:buFont typeface="Arial" panose="020B0604020202020204" pitchFamily="34" charset="0"/>
              <a:buChar char="‒"/>
            </a:pP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Surgical parameters</a:t>
            </a:r>
          </a:p>
          <a:p>
            <a:pPr marL="342900" indent="-342900">
              <a:buFont typeface="Arial" panose="020B0604020202020204" pitchFamily="34" charset="0"/>
              <a:buChar char="‒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Pre-op baseline</a:t>
            </a:r>
          </a:p>
          <a:p>
            <a:pPr marL="342900" indent="-342900">
              <a:buFont typeface="Arial" panose="020B0604020202020204" pitchFamily="34" charset="0"/>
              <a:buChar char="‒"/>
            </a:pPr>
            <a:r>
              <a:rPr lang="en-US" sz="1400" dirty="0">
                <a:solidFill>
                  <a:srgbClr val="7030A0"/>
                </a:solidFill>
              </a:rPr>
              <a:t>X-ray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5996643"/>
            <a:ext cx="5612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*Models weren’t great.  Approach feature importance with skepticism.</a:t>
            </a:r>
          </a:p>
          <a:p>
            <a:r>
              <a:rPr lang="en-US" sz="1400" dirty="0"/>
              <a:t>**Based on |abs| of weights.  Does not indicate direction of response.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7093" y="1524000"/>
            <a:ext cx="814597" cy="3488077"/>
            <a:chOff x="57093" y="1524000"/>
            <a:chExt cx="814597" cy="3488077"/>
          </a:xfrm>
        </p:grpSpPr>
        <p:grpSp>
          <p:nvGrpSpPr>
            <p:cNvPr id="17" name="Group 16"/>
            <p:cNvGrpSpPr/>
            <p:nvPr/>
          </p:nvGrpSpPr>
          <p:grpSpPr>
            <a:xfrm>
              <a:off x="57093" y="1790700"/>
              <a:ext cx="728419" cy="2971800"/>
              <a:chOff x="57093" y="1790700"/>
              <a:chExt cx="728419" cy="2971800"/>
            </a:xfrm>
          </p:grpSpPr>
          <p:sp>
            <p:nvSpPr>
              <p:cNvPr id="5" name="TextBox 4"/>
              <p:cNvSpPr txBox="1"/>
              <p:nvPr/>
            </p:nvSpPr>
            <p:spPr>
              <a:xfrm rot="16200000">
                <a:off x="-475585" y="3076545"/>
                <a:ext cx="146546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Importance</a:t>
                </a:r>
              </a:p>
            </p:txBody>
          </p:sp>
          <p:sp>
            <p:nvSpPr>
              <p:cNvPr id="16" name="Down Arrow 15"/>
              <p:cNvSpPr/>
              <p:nvPr/>
            </p:nvSpPr>
            <p:spPr bwMode="auto">
              <a:xfrm>
                <a:off x="404512" y="1790700"/>
                <a:ext cx="381000" cy="2971800"/>
              </a:xfrm>
              <a:prstGeom prst="downArrow">
                <a:avLst/>
              </a:prstGeom>
              <a:gradFill>
                <a:gsLst>
                  <a:gs pos="0">
                    <a:srgbClr val="555555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 cap="flat" cmpd="sng" algn="ctr">
                <a:solidFill>
                  <a:srgbClr val="777777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normalizeH="0" baseline="0">
                  <a:ln>
                    <a:noFill/>
                  </a:ln>
                  <a:solidFill>
                    <a:srgbClr val="777777"/>
                  </a:solidFill>
                  <a:effectLst/>
                  <a:latin typeface="Arial" pitchFamily="-110" charset="0"/>
                  <a:ea typeface="ヒラギノ角ゴ ProN W3" pitchFamily="-110" charset="-128"/>
                  <a:cs typeface="ヒラギノ角ゴ ProN W3" pitchFamily="-110" charset="-128"/>
                  <a:sym typeface="Arial" pitchFamily="-110" charset="0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318333" y="1524000"/>
              <a:ext cx="553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High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38370" y="4704300"/>
              <a:ext cx="5132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2648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 bwMode="auto">
          <a:xfrm>
            <a:off x="4572000" y="3810000"/>
            <a:ext cx="2057400" cy="2590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 cmpd="sng" algn="ctr">
            <a:solidFill>
              <a:srgbClr val="55555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Boston IC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468" y="266342"/>
            <a:ext cx="8577263" cy="1143000"/>
          </a:xfrm>
        </p:spPr>
        <p:txBody>
          <a:bodyPr/>
          <a:lstStyle/>
          <a:p>
            <a:r>
              <a:rPr lang="en-US" dirty="0" err="1"/>
              <a:t>OneMD</a:t>
            </a:r>
            <a:r>
              <a:rPr lang="en-US" dirty="0"/>
              <a:t>—Scalable, incorporates internal standards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BDD767-6549-4416-BD3E-7BE14CE4F052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356016" y="762000"/>
            <a:ext cx="8635584" cy="5638800"/>
            <a:chOff x="356016" y="762000"/>
            <a:chExt cx="8635584" cy="5638800"/>
          </a:xfrm>
        </p:grpSpPr>
        <p:sp>
          <p:nvSpPr>
            <p:cNvPr id="3" name="Rectangle 2"/>
            <p:cNvSpPr/>
            <p:nvPr/>
          </p:nvSpPr>
          <p:spPr bwMode="auto">
            <a:xfrm>
              <a:off x="6705600" y="3810000"/>
              <a:ext cx="2286000" cy="25908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 cap="flat" cmpd="sng" algn="ctr">
              <a:solidFill>
                <a:srgbClr val="55555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solidFill>
                  <a:srgbClr val="777777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solidFill>
                  <a:srgbClr val="777777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solidFill>
                  <a:srgbClr val="777777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solidFill>
                  <a:srgbClr val="777777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>
                  <a:ln>
                    <a:noFill/>
                  </a:ln>
                  <a:effectLst/>
                  <a:latin typeface="Arial" pitchFamily="-110" charset="0"/>
                  <a:ea typeface="ヒラギノ角ゴ ProN W3" pitchFamily="-110" charset="-128"/>
                  <a:cs typeface="ヒラギノ角ゴ ProN W3" pitchFamily="-110" charset="-128"/>
                  <a:sym typeface="Arial" pitchFamily="-110" charset="0"/>
                </a:rPr>
                <a:t>J&amp;J</a:t>
              </a:r>
              <a:r>
                <a:rPr kumimoji="0" lang="en-US" b="0" i="0" u="none" strike="noStrike" cap="none" normalizeH="0" dirty="0">
                  <a:ln>
                    <a:noFill/>
                  </a:ln>
                  <a:effectLst/>
                  <a:latin typeface="Arial" pitchFamily="-110" charset="0"/>
                  <a:ea typeface="ヒラギノ角ゴ ProN W3" pitchFamily="-110" charset="-128"/>
                  <a:cs typeface="ヒラギノ角ゴ ProN W3" pitchFamily="-110" charset="-128"/>
                  <a:sym typeface="Arial" pitchFamily="-110" charset="0"/>
                </a:rPr>
                <a:t> Adv. Analytics</a:t>
              </a:r>
              <a:endParaRPr kumimoji="0" lang="en-US" b="0" i="0" u="none" strike="noStrike" cap="none" normalizeH="0" baseline="0" dirty="0">
                <a:ln>
                  <a:noFill/>
                </a:ln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356016" y="3810000"/>
              <a:ext cx="4148448" cy="25908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 cmpd="sng" algn="ctr">
              <a:solidFill>
                <a:srgbClr val="77777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dirty="0"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dirty="0"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dirty="0"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dirty="0"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latin typeface="Arial" pitchFamily="-110" charset="0"/>
                  <a:ea typeface="ヒラギノ角ゴ ProN W3" pitchFamily="-110" charset="-128"/>
                  <a:cs typeface="ヒラギノ角ゴ ProN W3" pitchFamily="-110" charset="-128"/>
                  <a:sym typeface="Arial" pitchFamily="-110" charset="0"/>
                </a:rPr>
                <a:t>Johnson &amp; Johnson IT</a:t>
              </a:r>
              <a:endParaRPr kumimoji="0" lang="en-US" b="0" i="0" u="none" strike="noStrike" cap="none" normalizeH="0" baseline="0" dirty="0">
                <a:ln>
                  <a:noFill/>
                </a:ln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81000" y="762000"/>
              <a:ext cx="8458200" cy="25227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rgbClr val="77777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>
                  <a:ln>
                    <a:noFill/>
                  </a:ln>
                  <a:effectLst/>
                  <a:latin typeface="Arial" pitchFamily="-110" charset="0"/>
                  <a:ea typeface="ヒラギノ角ゴ ProN W3" pitchFamily="-110" charset="-128"/>
                  <a:cs typeface="ヒラギノ角ゴ ProN W3" pitchFamily="-110" charset="-128"/>
                  <a:sym typeface="Arial" pitchFamily="-110" charset="0"/>
                </a:rPr>
                <a:t>DePuy Synthes</a:t>
              </a:r>
              <a:r>
                <a:rPr kumimoji="0" lang="en-US" b="0" i="0" u="none" strike="noStrike" cap="none" normalizeH="0" dirty="0">
                  <a:ln>
                    <a:noFill/>
                  </a:ln>
                  <a:effectLst/>
                  <a:latin typeface="Arial" pitchFamily="-110" charset="0"/>
                  <a:ea typeface="ヒラギノ角ゴ ProN W3" pitchFamily="-110" charset="-128"/>
                  <a:cs typeface="ヒラギノ角ゴ ProN W3" pitchFamily="-110" charset="-128"/>
                  <a:sym typeface="Arial" pitchFamily="-110" charset="0"/>
                </a:rPr>
                <a:t> </a:t>
              </a:r>
              <a:r>
                <a:rPr kumimoji="0" lang="en-US" b="0" i="0" u="none" strike="noStrike" cap="none" normalizeH="0" baseline="0" dirty="0">
                  <a:ln>
                    <a:noFill/>
                  </a:ln>
                  <a:effectLst/>
                  <a:latin typeface="Arial" pitchFamily="-110" charset="0"/>
                  <a:ea typeface="ヒラギノ角ゴ ProN W3" pitchFamily="-110" charset="-128"/>
                  <a:cs typeface="ヒラギノ角ゴ ProN W3" pitchFamily="-110" charset="-128"/>
                  <a:sym typeface="Arial" pitchFamily="-110" charset="0"/>
                </a:rPr>
                <a:t>FERD, Enabling</a:t>
              </a:r>
              <a:r>
                <a:rPr kumimoji="0" lang="en-US" b="0" i="0" u="none" strike="noStrike" cap="none" normalizeH="0" dirty="0">
                  <a:ln>
                    <a:noFill/>
                  </a:ln>
                  <a:effectLst/>
                  <a:latin typeface="Arial" pitchFamily="-110" charset="0"/>
                  <a:ea typeface="ヒラギノ角ゴ ProN W3" pitchFamily="-110" charset="-128"/>
                  <a:cs typeface="ヒラギノ角ゴ ProN W3" pitchFamily="-110" charset="-128"/>
                  <a:sym typeface="Arial" pitchFamily="-110" charset="0"/>
                </a:rPr>
                <a:t> Technologies</a:t>
              </a:r>
              <a:endParaRPr kumimoji="0" lang="en-US" b="0" i="0" u="none" strike="noStrike" cap="none" normalizeH="0" baseline="0" dirty="0">
                <a:ln>
                  <a:noFill/>
                </a:ln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533400" y="1228725"/>
              <a:ext cx="1600200" cy="1600200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rgbClr val="777777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2743200" y="1228725"/>
              <a:ext cx="1600200" cy="1600200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rgbClr val="777777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7010401" y="1228725"/>
              <a:ext cx="1600200" cy="1600200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rgbClr val="777777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4800600" y="1228725"/>
              <a:ext cx="1600200" cy="1600200"/>
            </a:xfrm>
            <a:prstGeom prst="roundRect">
              <a:avLst/>
            </a:prstGeom>
            <a:blipFill>
              <a:blip r:embed="rId5"/>
              <a:stretch>
                <a:fillRect/>
              </a:stretch>
            </a:blip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rgbClr val="777777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 bwMode="auto">
            <a:xfrm>
              <a:off x="533400" y="3886200"/>
              <a:ext cx="1600200" cy="1600200"/>
            </a:xfrm>
            <a:prstGeom prst="roundRect">
              <a:avLst/>
            </a:prstGeom>
            <a:blipFill>
              <a:blip r:embed="rId6"/>
              <a:stretch>
                <a:fillRect/>
              </a:stretch>
            </a:blip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rgbClr val="777777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2743200" y="3886200"/>
              <a:ext cx="1600200" cy="1600200"/>
            </a:xfrm>
            <a:prstGeom prst="roundRect">
              <a:avLst/>
            </a:prstGeom>
            <a:blipFill>
              <a:blip r:embed="rId7"/>
              <a:stretch>
                <a:fillRect/>
              </a:stretch>
            </a:blip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rgbClr val="777777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4800600" y="3886200"/>
              <a:ext cx="1600200" cy="1600200"/>
            </a:xfrm>
            <a:prstGeom prst="roundRect">
              <a:avLst/>
            </a:prstGeom>
            <a:blipFill>
              <a:blip r:embed="rId8"/>
              <a:stretch>
                <a:fillRect/>
              </a:stretch>
            </a:blip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rgbClr val="777777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18826" y="2838450"/>
              <a:ext cx="1829347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00" dirty="0"/>
                <a:t>Ken Fernandez Prada</a:t>
              </a:r>
            </a:p>
            <a:p>
              <a:pPr algn="ctr"/>
              <a:r>
                <a:rPr lang="en-US" sz="1000" dirty="0"/>
                <a:t>Senior Eng., Front End R&amp;D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585347" y="2838450"/>
              <a:ext cx="1915909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00" dirty="0"/>
                <a:t>Matt Dressler, PhD</a:t>
              </a:r>
            </a:p>
            <a:p>
              <a:pPr algn="ctr"/>
              <a:r>
                <a:rPr lang="en-US" sz="1000" dirty="0"/>
                <a:t>Principal Eng., Front End R&amp;D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646753" y="2838450"/>
              <a:ext cx="1907895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00" dirty="0"/>
                <a:t>Jason Sherman</a:t>
              </a:r>
            </a:p>
            <a:p>
              <a:pPr algn="ctr"/>
              <a:r>
                <a:rPr lang="en-US" sz="1000" dirty="0"/>
                <a:t>Principal Eng., Front End R&amp;D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917469" y="2838450"/>
              <a:ext cx="1786065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00" dirty="0"/>
                <a:t>Rick Ditto</a:t>
              </a:r>
            </a:p>
            <a:p>
              <a:pPr algn="ctr"/>
              <a:r>
                <a:rPr lang="en-US" sz="1000" dirty="0"/>
                <a:t>Senior Eng., Front End R&amp;D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69704" y="5486400"/>
              <a:ext cx="1327607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00" dirty="0"/>
                <a:t>Jun Chen</a:t>
              </a:r>
            </a:p>
            <a:p>
              <a:pPr algn="ctr"/>
              <a:r>
                <a:rPr lang="en-US" sz="1000" dirty="0"/>
                <a:t>Senior Director, </a:t>
              </a:r>
              <a:r>
                <a:rPr lang="en-US" sz="1000" dirty="0" err="1"/>
                <a:t>IoT</a:t>
              </a:r>
              <a:endParaRPr 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582142" y="5486400"/>
              <a:ext cx="1922322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00" dirty="0"/>
                <a:t>Shawn Ashcraft</a:t>
              </a:r>
            </a:p>
            <a:p>
              <a:pPr algn="ctr"/>
              <a:r>
                <a:rPr lang="en-US" sz="1000" dirty="0"/>
                <a:t>Senior </a:t>
              </a:r>
              <a:r>
                <a:rPr lang="en-US" sz="1000" dirty="0" err="1"/>
                <a:t>Mgr</a:t>
              </a:r>
              <a:r>
                <a:rPr lang="en-US" sz="1000" dirty="0"/>
                <a:t>, IT R&amp;D Innovation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864540" y="5486400"/>
              <a:ext cx="1472326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00" dirty="0"/>
                <a:t>Varun Ramdevan</a:t>
              </a:r>
            </a:p>
            <a:p>
              <a:pPr algn="ctr"/>
              <a:r>
                <a:rPr lang="en-US" sz="1000" dirty="0"/>
                <a:t>Portfolio Manager</a:t>
              </a:r>
            </a:p>
          </p:txBody>
        </p:sp>
        <p:sp>
          <p:nvSpPr>
            <p:cNvPr id="33" name="Rounded Rectangle 32"/>
            <p:cNvSpPr/>
            <p:nvPr/>
          </p:nvSpPr>
          <p:spPr bwMode="auto">
            <a:xfrm>
              <a:off x="7048500" y="3886200"/>
              <a:ext cx="1600200" cy="1600200"/>
            </a:xfrm>
            <a:prstGeom prst="roundRect">
              <a:avLst/>
            </a:prstGeom>
            <a:blipFill>
              <a:blip r:embed="rId9"/>
              <a:stretch>
                <a:fillRect/>
              </a:stretch>
            </a:blip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rgbClr val="777777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004459" y="5486400"/>
              <a:ext cx="1688283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00" dirty="0"/>
                <a:t>Amer Ghanem, PhD</a:t>
              </a:r>
            </a:p>
            <a:p>
              <a:pPr algn="ctr"/>
              <a:r>
                <a:rPr lang="en-US" sz="1000" dirty="0"/>
                <a:t>Lead Data Scientist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1433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555555"/>
                </a:solidFill>
              </a:rPr>
              <a:t>The </a:t>
            </a:r>
            <a:r>
              <a:rPr lang="en-US" dirty="0"/>
              <a:t>Opportunity</a:t>
            </a:r>
            <a:endParaRPr lang="en-US" dirty="0">
              <a:solidFill>
                <a:srgbClr val="555555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91434" y="1371600"/>
            <a:ext cx="8229600" cy="4953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Personalized medicine requires personalized data through the continuum of care.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DePuy</a:t>
            </a:r>
            <a:r>
              <a:rPr lang="en-US" dirty="0"/>
              <a:t> Synthes has disparate enabling technologies (e.g. </a:t>
            </a:r>
            <a:r>
              <a:rPr lang="en-US" dirty="0" err="1"/>
              <a:t>Radlink</a:t>
            </a:r>
            <a:r>
              <a:rPr lang="en-US" dirty="0"/>
              <a:t>, </a:t>
            </a:r>
            <a:r>
              <a:rPr lang="en-US" dirty="0" err="1"/>
              <a:t>BrainLab</a:t>
            </a:r>
            <a:r>
              <a:rPr lang="en-US" dirty="0"/>
              <a:t>) that do not “</a:t>
            </a:r>
            <a:r>
              <a:rPr lang="en-US" i="1" dirty="0"/>
              <a:t>speak”</a:t>
            </a:r>
            <a:r>
              <a:rPr lang="en-US" dirty="0"/>
              <a:t> with one another or store data in a centralized place.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5" descr="radlin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073" y="4600937"/>
            <a:ext cx="912825" cy="395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703" y="4164567"/>
            <a:ext cx="463383" cy="954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042031" y="385679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 err="1"/>
              <a:t>Actitrack</a:t>
            </a:r>
            <a:endParaRPr lang="en-US" sz="1400" b="1" i="1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011" y="4711257"/>
            <a:ext cx="957262" cy="223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23" b="22655"/>
          <a:stretch/>
        </p:blipFill>
        <p:spPr bwMode="auto">
          <a:xfrm>
            <a:off x="549844" y="4146641"/>
            <a:ext cx="902915" cy="454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749" y="4146641"/>
            <a:ext cx="979755" cy="379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 descr="Image result for caresense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77" y="4273106"/>
            <a:ext cx="112395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RAUMACA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91" y="4600936"/>
            <a:ext cx="1146536" cy="47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6" descr="Image result for brick wall clipart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27" y="3655899"/>
            <a:ext cx="1571462" cy="157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6" descr="Image result for brick wall clipart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515" y="3655899"/>
            <a:ext cx="1571462" cy="157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478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IoT</a:t>
            </a:r>
            <a:r>
              <a:rPr lang="en-US" dirty="0"/>
              <a:t> Infrastructure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BDD767-6549-4416-BD3E-7BE14CE4F052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grpSp>
        <p:nvGrpSpPr>
          <p:cNvPr id="61" name="Group 60"/>
          <p:cNvGrpSpPr>
            <a:grpSpLocks noChangeAspect="1"/>
          </p:cNvGrpSpPr>
          <p:nvPr/>
        </p:nvGrpSpPr>
        <p:grpSpPr>
          <a:xfrm>
            <a:off x="1678733" y="1752600"/>
            <a:ext cx="5786534" cy="4572000"/>
            <a:chOff x="1202055" y="1066800"/>
            <a:chExt cx="6739890" cy="5325256"/>
          </a:xfrm>
        </p:grpSpPr>
        <p:cxnSp>
          <p:nvCxnSpPr>
            <p:cNvPr id="58" name="Straight Arrow Connector 57"/>
            <p:cNvCxnSpPr/>
            <p:nvPr/>
          </p:nvCxnSpPr>
          <p:spPr bwMode="auto">
            <a:xfrm flipH="1">
              <a:off x="4572000" y="3176353"/>
              <a:ext cx="11430" cy="2529903"/>
            </a:xfrm>
            <a:prstGeom prst="straightConnector1">
              <a:avLst/>
            </a:prstGeom>
            <a:solidFill>
              <a:srgbClr val="C0C0C0"/>
            </a:solidFill>
            <a:ln w="508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7" name="Straight Arrow Connector 56"/>
            <p:cNvCxnSpPr/>
            <p:nvPr/>
          </p:nvCxnSpPr>
          <p:spPr bwMode="auto">
            <a:xfrm>
              <a:off x="6853003" y="3176352"/>
              <a:ext cx="0" cy="2872803"/>
            </a:xfrm>
            <a:prstGeom prst="straightConnector1">
              <a:avLst/>
            </a:prstGeom>
            <a:solidFill>
              <a:srgbClr val="C0C0C0"/>
            </a:solidFill>
            <a:ln w="508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/>
            <p:cNvCxnSpPr/>
            <p:nvPr/>
          </p:nvCxnSpPr>
          <p:spPr bwMode="auto">
            <a:xfrm>
              <a:off x="2268855" y="3176353"/>
              <a:ext cx="0" cy="2872803"/>
            </a:xfrm>
            <a:prstGeom prst="straightConnector1">
              <a:avLst/>
            </a:prstGeom>
            <a:solidFill>
              <a:srgbClr val="C0C0C0"/>
            </a:solidFill>
            <a:ln w="508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grpSp>
          <p:nvGrpSpPr>
            <p:cNvPr id="50" name="Group 49"/>
            <p:cNvGrpSpPr/>
            <p:nvPr/>
          </p:nvGrpSpPr>
          <p:grpSpPr>
            <a:xfrm>
              <a:off x="1202055" y="1066800"/>
              <a:ext cx="6739890" cy="5325256"/>
              <a:chOff x="1202055" y="1066800"/>
              <a:chExt cx="6739890" cy="5325256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1202055" y="1066800"/>
                <a:ext cx="6739890" cy="5325256"/>
                <a:chOff x="1202055" y="1066800"/>
                <a:chExt cx="6739890" cy="5325256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1202055" y="1066800"/>
                  <a:ext cx="6739890" cy="4495800"/>
                  <a:chOff x="1238250" y="1066800"/>
                  <a:chExt cx="6739890" cy="4495800"/>
                </a:xfrm>
              </p:grpSpPr>
              <p:sp>
                <p:nvSpPr>
                  <p:cNvPr id="6" name="Rectangle 5"/>
                  <p:cNvSpPr/>
                  <p:nvPr/>
                </p:nvSpPr>
                <p:spPr bwMode="auto">
                  <a:xfrm>
                    <a:off x="1238250" y="1066800"/>
                    <a:ext cx="2133600" cy="4495800"/>
                  </a:xfrm>
                  <a:prstGeom prst="rect">
                    <a:avLst/>
                  </a:prstGeom>
                  <a:blipFill dpi="0" rotWithShape="1">
                    <a:blip r:embed="rId2">
                      <a:alphaModFix amt="40000"/>
                    </a:blip>
                    <a:srcRect/>
                    <a:stretch>
                      <a:fillRect/>
                    </a:stretch>
                  </a:blipFill>
                  <a:ln w="12700" cap="flat" cmpd="sng" algn="ctr">
                    <a:solidFill>
                      <a:srgbClr val="777777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2400" b="0" i="0" u="none" strike="noStrike" cap="none" normalizeH="0" baseline="0" dirty="0">
                        <a:ln>
                          <a:noFill/>
                        </a:ln>
                        <a:effectLst/>
                        <a:latin typeface="Arial" pitchFamily="-110" charset="0"/>
                        <a:ea typeface="ヒラギノ角ゴ ProN W3" pitchFamily="-110" charset="-128"/>
                        <a:cs typeface="ヒラギノ角ゴ ProN W3" pitchFamily="-110" charset="-128"/>
                        <a:sym typeface="Arial" pitchFamily="-110" charset="0"/>
                      </a:rPr>
                      <a:t>Pre-op</a:t>
                    </a:r>
                  </a:p>
                </p:txBody>
              </p:sp>
              <p:sp>
                <p:nvSpPr>
                  <p:cNvPr id="7" name="Rectangle 6"/>
                  <p:cNvSpPr/>
                  <p:nvPr/>
                </p:nvSpPr>
                <p:spPr bwMode="auto">
                  <a:xfrm>
                    <a:off x="3552825" y="1066800"/>
                    <a:ext cx="2133600" cy="4495800"/>
                  </a:xfrm>
                  <a:prstGeom prst="rect">
                    <a:avLst/>
                  </a:prstGeom>
                  <a:blipFill dpi="0" rotWithShape="1">
                    <a:blip r:embed="rId3">
                      <a:alphaModFix amt="20000"/>
                    </a:blip>
                    <a:srcRect/>
                    <a:stretch>
                      <a:fillRect/>
                    </a:stretch>
                  </a:blipFill>
                  <a:ln w="12700" cap="flat" cmpd="sng" algn="ctr">
                    <a:solidFill>
                      <a:srgbClr val="777777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2400" b="0" i="0" u="none" strike="noStrike" cap="none" normalizeH="0" baseline="0" dirty="0">
                        <a:ln>
                          <a:noFill/>
                        </a:ln>
                        <a:effectLst/>
                        <a:latin typeface="Arial" pitchFamily="-110" charset="0"/>
                        <a:ea typeface="ヒラギノ角ゴ ProN W3" pitchFamily="-110" charset="-128"/>
                        <a:cs typeface="ヒラギノ角ゴ ProN W3" pitchFamily="-110" charset="-128"/>
                        <a:sym typeface="Arial" pitchFamily="-110" charset="0"/>
                      </a:rPr>
                      <a:t>Intra-op</a:t>
                    </a:r>
                  </a:p>
                </p:txBody>
              </p:sp>
              <p:sp>
                <p:nvSpPr>
                  <p:cNvPr id="8" name="Rectangle 7"/>
                  <p:cNvSpPr/>
                  <p:nvPr/>
                </p:nvSpPr>
                <p:spPr bwMode="auto">
                  <a:xfrm>
                    <a:off x="5844540" y="1066800"/>
                    <a:ext cx="2133600" cy="4495800"/>
                  </a:xfrm>
                  <a:prstGeom prst="rect">
                    <a:avLst/>
                  </a:prstGeom>
                  <a:blipFill dpi="0" rotWithShape="1">
                    <a:blip r:embed="rId4">
                      <a:alphaModFix amt="20000"/>
                    </a:blip>
                    <a:srcRect/>
                    <a:stretch>
                      <a:fillRect/>
                    </a:stretch>
                  </a:blipFill>
                  <a:ln w="12700" cap="flat" cmpd="sng" algn="ctr">
                    <a:solidFill>
                      <a:srgbClr val="777777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2400" b="0" i="0" u="none" strike="noStrike" cap="none" normalizeH="0" baseline="0" dirty="0">
                        <a:ln>
                          <a:noFill/>
                        </a:ln>
                        <a:effectLst/>
                        <a:latin typeface="Arial" pitchFamily="-110" charset="0"/>
                        <a:ea typeface="ヒラギノ角ゴ ProN W3" pitchFamily="-110" charset="-128"/>
                        <a:cs typeface="ヒラギノ角ゴ ProN W3" pitchFamily="-110" charset="-128"/>
                        <a:sym typeface="Arial" pitchFamily="-110" charset="0"/>
                      </a:rPr>
                      <a:t>Post-op</a:t>
                    </a:r>
                  </a:p>
                </p:txBody>
              </p:sp>
            </p:grpSp>
            <p:sp>
              <p:nvSpPr>
                <p:cNvPr id="12" name="Chevron 11"/>
                <p:cNvSpPr/>
                <p:nvPr/>
              </p:nvSpPr>
              <p:spPr bwMode="auto">
                <a:xfrm>
                  <a:off x="1202055" y="5706256"/>
                  <a:ext cx="6739890" cy="685800"/>
                </a:xfrm>
                <a:prstGeom prst="chevron">
                  <a:avLst/>
                </a:prstGeom>
                <a:blipFill dpi="0" rotWithShape="1">
                  <a:blip r:embed="rId5">
                    <a:alphaModFix amt="20000"/>
                  </a:blip>
                  <a:srcRect/>
                  <a:stretch>
                    <a:fillRect/>
                  </a:stretch>
                </a:blipFill>
                <a:ln w="12700" cap="flat" cmpd="sng" algn="ctr">
                  <a:solidFill>
                    <a:srgbClr val="777777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400" i="0" u="none" strike="noStrike" cap="none" normalizeH="0" baseline="0" dirty="0">
                      <a:ln>
                        <a:noFill/>
                      </a:ln>
                      <a:effectLst/>
                      <a:latin typeface="Arial" pitchFamily="-110" charset="0"/>
                      <a:ea typeface="ヒラギノ角ゴ ProN W3" pitchFamily="-110" charset="-128"/>
                      <a:cs typeface="ヒラギノ角ゴ ProN W3" pitchFamily="-110" charset="-128"/>
                      <a:sym typeface="Arial" pitchFamily="-110" charset="0"/>
                    </a:rPr>
                    <a:t>SES </a:t>
                  </a:r>
                  <a:r>
                    <a:rPr kumimoji="0" lang="en-US" sz="2400" i="0" u="none" strike="noStrike" cap="none" normalizeH="0" baseline="0" dirty="0" err="1">
                      <a:ln>
                        <a:noFill/>
                      </a:ln>
                      <a:effectLst/>
                      <a:latin typeface="Arial" pitchFamily="-110" charset="0"/>
                      <a:ea typeface="ヒラギノ角ゴ ProN W3" pitchFamily="-110" charset="-128"/>
                      <a:cs typeface="ヒラギノ角ゴ ProN W3" pitchFamily="-110" charset="-128"/>
                      <a:sym typeface="Arial" pitchFamily="-110" charset="0"/>
                    </a:rPr>
                    <a:t>IoT</a:t>
                  </a:r>
                  <a:r>
                    <a:rPr kumimoji="0" lang="en-US" sz="2400" i="0" u="none" strike="noStrike" cap="none" normalizeH="0" baseline="0" dirty="0">
                      <a:ln>
                        <a:noFill/>
                      </a:ln>
                      <a:effectLst/>
                      <a:latin typeface="Arial" pitchFamily="-110" charset="0"/>
                      <a:ea typeface="ヒラギノ角ゴ ProN W3" pitchFamily="-110" charset="-128"/>
                      <a:cs typeface="ヒラギノ角ゴ ProN W3" pitchFamily="-110" charset="-128"/>
                      <a:sym typeface="Arial" pitchFamily="-110" charset="0"/>
                    </a:rPr>
                    <a:t> Infrastructure</a:t>
                  </a:r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>
                <a:off x="1255941" y="2509603"/>
                <a:ext cx="6637286" cy="2038350"/>
                <a:chOff x="1255941" y="2509603"/>
                <a:chExt cx="6637286" cy="2038350"/>
              </a:xfrm>
            </p:grpSpPr>
            <p:grpSp>
              <p:nvGrpSpPr>
                <p:cNvPr id="47" name="Group 46"/>
                <p:cNvGrpSpPr/>
                <p:nvPr/>
              </p:nvGrpSpPr>
              <p:grpSpPr>
                <a:xfrm>
                  <a:off x="1255941" y="2509603"/>
                  <a:ext cx="6637286" cy="2038350"/>
                  <a:chOff x="1255941" y="2509603"/>
                  <a:chExt cx="6637286" cy="2038350"/>
                </a:xfrm>
              </p:grpSpPr>
              <p:grpSp>
                <p:nvGrpSpPr>
                  <p:cNvPr id="19" name="Group 18"/>
                  <p:cNvGrpSpPr/>
                  <p:nvPr/>
                </p:nvGrpSpPr>
                <p:grpSpPr>
                  <a:xfrm>
                    <a:off x="5867400" y="2509603"/>
                    <a:ext cx="2025827" cy="914400"/>
                    <a:chOff x="5867400" y="2509603"/>
                    <a:chExt cx="2025827" cy="914400"/>
                  </a:xfrm>
                  <a:solidFill>
                    <a:schemeClr val="bg1">
                      <a:lumMod val="95000"/>
                    </a:schemeClr>
                  </a:solidFill>
                </p:grpSpPr>
                <p:sp>
                  <p:nvSpPr>
                    <p:cNvPr id="15" name="Rectangle 14"/>
                    <p:cNvSpPr/>
                    <p:nvPr/>
                  </p:nvSpPr>
                  <p:spPr bwMode="auto">
                    <a:xfrm>
                      <a:off x="5867400" y="2757253"/>
                      <a:ext cx="1219200" cy="419100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itchFamily="-110" charset="0"/>
                          <a:ea typeface="ヒラギノ角ゴ ProN W3" pitchFamily="-110" charset="-128"/>
                          <a:cs typeface="ヒラギノ角ゴ ProN W3" pitchFamily="-110" charset="-128"/>
                          <a:sym typeface="Arial" pitchFamily="-110" charset="0"/>
                        </a:rPr>
                        <a:t>Wearables </a:t>
                      </a:r>
                    </a:p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itchFamily="-110" charset="0"/>
                          <a:ea typeface="ヒラギノ角ゴ ProN W3" pitchFamily="-110" charset="-128"/>
                          <a:cs typeface="ヒラギノ角ゴ ProN W3" pitchFamily="-110" charset="-128"/>
                          <a:sym typeface="Arial" pitchFamily="-110" charset="0"/>
                        </a:rPr>
                        <a:t>(Sleep, Steps)</a:t>
                      </a:r>
                    </a:p>
                  </p:txBody>
                </p:sp>
                <p:sp>
                  <p:nvSpPr>
                    <p:cNvPr id="18" name="Oval 17"/>
                    <p:cNvSpPr/>
                    <p:nvPr/>
                  </p:nvSpPr>
                  <p:spPr bwMode="auto">
                    <a:xfrm>
                      <a:off x="6978827" y="2509603"/>
                      <a:ext cx="914400" cy="914400"/>
                    </a:xfrm>
                    <a:prstGeom prst="ellipse">
                      <a:avLst/>
                    </a:prstGeom>
                    <a:grpFill/>
                    <a:ln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200" b="0" i="0" u="none" strike="noStrike" cap="none" normalizeH="0" baseline="0">
                        <a:ln>
                          <a:noFill/>
                        </a:ln>
                        <a:solidFill>
                          <a:srgbClr val="777777"/>
                        </a:solidFill>
                        <a:effectLst/>
                        <a:latin typeface="Arial" pitchFamily="-110" charset="0"/>
                        <a:ea typeface="ヒラギノ角ゴ ProN W3" pitchFamily="-110" charset="-128"/>
                        <a:cs typeface="ヒラギノ角ゴ ProN W3" pitchFamily="-110" charset="-128"/>
                        <a:sym typeface="Arial" pitchFamily="-110" charset="0"/>
                      </a:endParaRPr>
                    </a:p>
                  </p:txBody>
                </p:sp>
              </p:grpSp>
              <p:grpSp>
                <p:nvGrpSpPr>
                  <p:cNvPr id="20" name="Group 19"/>
                  <p:cNvGrpSpPr/>
                  <p:nvPr/>
                </p:nvGrpSpPr>
                <p:grpSpPr>
                  <a:xfrm>
                    <a:off x="5867400" y="3633553"/>
                    <a:ext cx="2025827" cy="914400"/>
                    <a:chOff x="5867400" y="2509603"/>
                    <a:chExt cx="2025827" cy="914400"/>
                  </a:xfrm>
                  <a:solidFill>
                    <a:schemeClr val="bg1">
                      <a:lumMod val="95000"/>
                    </a:schemeClr>
                  </a:solidFill>
                </p:grpSpPr>
                <p:sp>
                  <p:nvSpPr>
                    <p:cNvPr id="21" name="Rectangle 20"/>
                    <p:cNvSpPr/>
                    <p:nvPr/>
                  </p:nvSpPr>
                  <p:spPr bwMode="auto">
                    <a:xfrm>
                      <a:off x="5867400" y="2757253"/>
                      <a:ext cx="1219200" cy="419100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itchFamily="-110" charset="0"/>
                          <a:ea typeface="ヒラギノ角ゴ ProN W3" pitchFamily="-110" charset="-128"/>
                          <a:cs typeface="ヒラギノ角ゴ ProN W3" pitchFamily="-110" charset="-128"/>
                          <a:sym typeface="Arial" pitchFamily="-110" charset="0"/>
                        </a:rPr>
                        <a:t>Patient Surveys</a:t>
                      </a:r>
                    </a:p>
                  </p:txBody>
                </p:sp>
                <p:sp>
                  <p:nvSpPr>
                    <p:cNvPr id="22" name="Oval 21"/>
                    <p:cNvSpPr/>
                    <p:nvPr/>
                  </p:nvSpPr>
                  <p:spPr bwMode="auto">
                    <a:xfrm>
                      <a:off x="6978827" y="2509603"/>
                      <a:ext cx="914400" cy="914400"/>
                    </a:xfrm>
                    <a:prstGeom prst="ellipse">
                      <a:avLst/>
                    </a:prstGeom>
                    <a:grpFill/>
                    <a:ln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200" b="0" i="0" u="none" strike="noStrike" cap="none" normalizeH="0" baseline="0">
                        <a:ln>
                          <a:noFill/>
                        </a:ln>
                        <a:solidFill>
                          <a:srgbClr val="777777"/>
                        </a:solidFill>
                        <a:effectLst/>
                        <a:latin typeface="Arial" pitchFamily="-110" charset="0"/>
                        <a:ea typeface="ヒラギノ角ゴ ProN W3" pitchFamily="-110" charset="-128"/>
                        <a:cs typeface="ヒラギノ角ゴ ProN W3" pitchFamily="-110" charset="-128"/>
                        <a:sym typeface="Arial" pitchFamily="-110" charset="0"/>
                      </a:endParaRPr>
                    </a:p>
                  </p:txBody>
                </p:sp>
              </p:grpSp>
              <p:grpSp>
                <p:nvGrpSpPr>
                  <p:cNvPr id="24" name="Group 23"/>
                  <p:cNvGrpSpPr/>
                  <p:nvPr/>
                </p:nvGrpSpPr>
                <p:grpSpPr>
                  <a:xfrm>
                    <a:off x="3570516" y="2509603"/>
                    <a:ext cx="2025827" cy="914400"/>
                    <a:chOff x="5867400" y="2509603"/>
                    <a:chExt cx="2025827" cy="914400"/>
                  </a:xfrm>
                  <a:solidFill>
                    <a:schemeClr val="bg1">
                      <a:lumMod val="95000"/>
                    </a:schemeClr>
                  </a:solidFill>
                </p:grpSpPr>
                <p:sp>
                  <p:nvSpPr>
                    <p:cNvPr id="25" name="Rectangle 24"/>
                    <p:cNvSpPr/>
                    <p:nvPr/>
                  </p:nvSpPr>
                  <p:spPr bwMode="auto">
                    <a:xfrm>
                      <a:off x="5867400" y="2757253"/>
                      <a:ext cx="1219200" cy="419100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itchFamily="-110" charset="0"/>
                          <a:ea typeface="ヒラギノ角ゴ ProN W3" pitchFamily="-110" charset="-128"/>
                          <a:cs typeface="ヒラギノ角ゴ ProN W3" pitchFamily="-110" charset="-128"/>
                          <a:sym typeface="Arial" pitchFamily="-110" charset="0"/>
                        </a:rPr>
                        <a:t>Smart Tools</a:t>
                      </a:r>
                    </a:p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800" b="1" dirty="0">
                          <a:latin typeface="Arial" pitchFamily="-110" charset="0"/>
                          <a:ea typeface="ヒラギノ角ゴ ProN W3" pitchFamily="-110" charset="-128"/>
                          <a:cs typeface="ヒラギノ角ゴ ProN W3" pitchFamily="-110" charset="-128"/>
                          <a:sym typeface="Arial" pitchFamily="-110" charset="0"/>
                        </a:rPr>
                        <a:t>(</a:t>
                      </a:r>
                      <a:r>
                        <a:rPr lang="en-US" sz="800" b="1" dirty="0" err="1">
                          <a:latin typeface="Arial" pitchFamily="-110" charset="0"/>
                          <a:ea typeface="ヒラギノ角ゴ ProN W3" pitchFamily="-110" charset="-128"/>
                          <a:cs typeface="ヒラギノ角ゴ ProN W3" pitchFamily="-110" charset="-128"/>
                          <a:sym typeface="Arial" pitchFamily="-110" charset="0"/>
                        </a:rPr>
                        <a:t>eCP</a:t>
                      </a:r>
                      <a:r>
                        <a:rPr lang="en-US" sz="800" b="1" dirty="0">
                          <a:latin typeface="Arial" pitchFamily="-110" charset="0"/>
                          <a:ea typeface="ヒラギノ角ゴ ProN W3" pitchFamily="-110" charset="-128"/>
                          <a:cs typeface="ヒラギノ角ゴ ProN W3" pitchFamily="-110" charset="-128"/>
                          <a:sym typeface="Arial" pitchFamily="-110" charset="0"/>
                        </a:rPr>
                        <a:t>, </a:t>
                      </a:r>
                      <a:r>
                        <a:rPr lang="en-US" sz="800" b="1" dirty="0" err="1">
                          <a:latin typeface="Arial" pitchFamily="-110" charset="0"/>
                          <a:ea typeface="ヒラギノ角ゴ ProN W3" pitchFamily="-110" charset="-128"/>
                          <a:cs typeface="ヒラギノ角ゴ ProN W3" pitchFamily="-110" charset="-128"/>
                          <a:sym typeface="Arial" pitchFamily="-110" charset="0"/>
                        </a:rPr>
                        <a:t>eST</a:t>
                      </a:r>
                      <a:r>
                        <a:rPr lang="en-US" sz="800" b="1" dirty="0">
                          <a:latin typeface="Arial" pitchFamily="-110" charset="0"/>
                          <a:ea typeface="ヒラギノ角ゴ ProN W3" pitchFamily="-110" charset="-128"/>
                          <a:cs typeface="ヒラギノ角ゴ ProN W3" pitchFamily="-110" charset="-128"/>
                          <a:sym typeface="Arial" pitchFamily="-110" charset="0"/>
                        </a:rPr>
                        <a:t>)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effectLst/>
                        <a:latin typeface="Arial" pitchFamily="-110" charset="0"/>
                        <a:ea typeface="ヒラギノ角ゴ ProN W3" pitchFamily="-110" charset="-128"/>
                        <a:cs typeface="ヒラギノ角ゴ ProN W3" pitchFamily="-110" charset="-128"/>
                        <a:sym typeface="Arial" pitchFamily="-110" charset="0"/>
                      </a:endParaRPr>
                    </a:p>
                  </p:txBody>
                </p:sp>
                <p:sp>
                  <p:nvSpPr>
                    <p:cNvPr id="26" name="Oval 25"/>
                    <p:cNvSpPr/>
                    <p:nvPr/>
                  </p:nvSpPr>
                  <p:spPr bwMode="auto">
                    <a:xfrm>
                      <a:off x="6978827" y="2509603"/>
                      <a:ext cx="914400" cy="914400"/>
                    </a:xfrm>
                    <a:prstGeom prst="ellipse">
                      <a:avLst/>
                    </a:prstGeom>
                    <a:grpFill/>
                    <a:ln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200" b="0" i="0" u="none" strike="noStrike" cap="none" normalizeH="0" baseline="0">
                        <a:ln>
                          <a:noFill/>
                        </a:ln>
                        <a:solidFill>
                          <a:srgbClr val="777777"/>
                        </a:solidFill>
                        <a:effectLst/>
                        <a:latin typeface="Arial" pitchFamily="-110" charset="0"/>
                        <a:ea typeface="ヒラギノ角ゴ ProN W3" pitchFamily="-110" charset="-128"/>
                        <a:cs typeface="ヒラギノ角ゴ ProN W3" pitchFamily="-110" charset="-128"/>
                        <a:sym typeface="Arial" pitchFamily="-110" charset="0"/>
                      </a:endParaRPr>
                    </a:p>
                  </p:txBody>
                </p:sp>
              </p:grpSp>
              <p:grpSp>
                <p:nvGrpSpPr>
                  <p:cNvPr id="30" name="Group 29"/>
                  <p:cNvGrpSpPr/>
                  <p:nvPr/>
                </p:nvGrpSpPr>
                <p:grpSpPr>
                  <a:xfrm>
                    <a:off x="1255941" y="2509603"/>
                    <a:ext cx="2025827" cy="914400"/>
                    <a:chOff x="5867400" y="2509603"/>
                    <a:chExt cx="2025827" cy="914400"/>
                  </a:xfrm>
                  <a:solidFill>
                    <a:schemeClr val="bg1">
                      <a:lumMod val="95000"/>
                    </a:schemeClr>
                  </a:solidFill>
                </p:grpSpPr>
                <p:sp>
                  <p:nvSpPr>
                    <p:cNvPr id="31" name="Rectangle 30"/>
                    <p:cNvSpPr/>
                    <p:nvPr/>
                  </p:nvSpPr>
                  <p:spPr bwMode="auto">
                    <a:xfrm>
                      <a:off x="5867400" y="2757253"/>
                      <a:ext cx="1219200" cy="419100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itchFamily="-110" charset="0"/>
                          <a:ea typeface="ヒラギノ角ゴ ProN W3" pitchFamily="-110" charset="-128"/>
                          <a:cs typeface="ヒラギノ角ゴ ProN W3" pitchFamily="-110" charset="-128"/>
                          <a:sym typeface="Arial" pitchFamily="-110" charset="0"/>
                        </a:rPr>
                        <a:t>Supply Chain</a:t>
                      </a:r>
                    </a:p>
                  </p:txBody>
                </p:sp>
                <p:sp>
                  <p:nvSpPr>
                    <p:cNvPr id="32" name="Oval 31"/>
                    <p:cNvSpPr/>
                    <p:nvPr/>
                  </p:nvSpPr>
                  <p:spPr bwMode="auto">
                    <a:xfrm>
                      <a:off x="6978827" y="2509603"/>
                      <a:ext cx="914400" cy="914400"/>
                    </a:xfrm>
                    <a:prstGeom prst="ellipse">
                      <a:avLst/>
                    </a:prstGeom>
                    <a:grpFill/>
                    <a:ln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200" b="0" i="0" u="none" strike="noStrike" cap="none" normalizeH="0" baseline="0">
                        <a:ln>
                          <a:noFill/>
                        </a:ln>
                        <a:solidFill>
                          <a:srgbClr val="777777"/>
                        </a:solidFill>
                        <a:effectLst/>
                        <a:latin typeface="Arial" pitchFamily="-110" charset="0"/>
                        <a:ea typeface="ヒラギノ角ゴ ProN W3" pitchFamily="-110" charset="-128"/>
                        <a:cs typeface="ヒラギノ角ゴ ProN W3" pitchFamily="-110" charset="-128"/>
                        <a:sym typeface="Arial" pitchFamily="-110" charset="0"/>
                      </a:endParaRPr>
                    </a:p>
                  </p:txBody>
                </p:sp>
              </p:grpSp>
              <p:grpSp>
                <p:nvGrpSpPr>
                  <p:cNvPr id="33" name="Group 32"/>
                  <p:cNvGrpSpPr/>
                  <p:nvPr/>
                </p:nvGrpSpPr>
                <p:grpSpPr>
                  <a:xfrm>
                    <a:off x="1255941" y="3633553"/>
                    <a:ext cx="2025827" cy="914400"/>
                    <a:chOff x="5867400" y="2509603"/>
                    <a:chExt cx="2025827" cy="914400"/>
                  </a:xfrm>
                  <a:solidFill>
                    <a:schemeClr val="bg1">
                      <a:lumMod val="95000"/>
                    </a:schemeClr>
                  </a:solidFill>
                </p:grpSpPr>
                <p:sp>
                  <p:nvSpPr>
                    <p:cNvPr id="34" name="Rectangle 33"/>
                    <p:cNvSpPr/>
                    <p:nvPr/>
                  </p:nvSpPr>
                  <p:spPr bwMode="auto">
                    <a:xfrm>
                      <a:off x="5867400" y="2757253"/>
                      <a:ext cx="1219200" cy="419100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itchFamily="-110" charset="0"/>
                          <a:ea typeface="ヒラギノ角ゴ ProN W3" pitchFamily="-110" charset="-128"/>
                          <a:cs typeface="ヒラギノ角ゴ ProN W3" pitchFamily="-110" charset="-128"/>
                          <a:sym typeface="Arial" pitchFamily="-110" charset="0"/>
                        </a:rPr>
                        <a:t>Case Scheduling</a:t>
                      </a:r>
                    </a:p>
                  </p:txBody>
                </p:sp>
                <p:sp>
                  <p:nvSpPr>
                    <p:cNvPr id="35" name="Oval 34"/>
                    <p:cNvSpPr/>
                    <p:nvPr/>
                  </p:nvSpPr>
                  <p:spPr bwMode="auto">
                    <a:xfrm>
                      <a:off x="6978827" y="2509603"/>
                      <a:ext cx="914400" cy="914400"/>
                    </a:xfrm>
                    <a:prstGeom prst="ellipse">
                      <a:avLst/>
                    </a:prstGeom>
                    <a:grpFill/>
                    <a:ln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200" b="0" i="0" u="none" strike="noStrike" cap="none" normalizeH="0" baseline="0">
                        <a:ln>
                          <a:noFill/>
                        </a:ln>
                        <a:solidFill>
                          <a:srgbClr val="777777"/>
                        </a:solidFill>
                        <a:effectLst/>
                        <a:latin typeface="Arial" pitchFamily="-110" charset="0"/>
                        <a:ea typeface="ヒラギノ角ゴ ProN W3" pitchFamily="-110" charset="-128"/>
                        <a:cs typeface="ヒラギノ角ゴ ProN W3" pitchFamily="-110" charset="-128"/>
                        <a:sym typeface="Arial" pitchFamily="-110" charset="0"/>
                      </a:endParaRPr>
                    </a:p>
                  </p:txBody>
                </p:sp>
              </p:grpSp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6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04528" y="2646763"/>
                    <a:ext cx="640080" cy="640080"/>
                  </a:xfrm>
                  <a:prstGeom prst="rect">
                    <a:avLst/>
                  </a:prstGeom>
                </p:spPr>
              </p:pic>
              <p:pic>
                <p:nvPicPr>
                  <p:cNvPr id="37" name="Picture 36"/>
                  <p:cNvPicPr>
                    <a:picLocks noChangeAspect="1"/>
                  </p:cNvPicPr>
                  <p:nvPr/>
                </p:nvPicPr>
                <p:blipFill>
                  <a:blip r:embed="rId7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04528" y="3770713"/>
                    <a:ext cx="640080" cy="640080"/>
                  </a:xfrm>
                  <a:prstGeom prst="rect">
                    <a:avLst/>
                  </a:prstGeom>
                </p:spPr>
              </p:pic>
              <p:pic>
                <p:nvPicPr>
                  <p:cNvPr id="38" name="Picture 37"/>
                  <p:cNvPicPr>
                    <a:picLocks noChangeAspect="1"/>
                  </p:cNvPicPr>
                  <p:nvPr/>
                </p:nvPicPr>
                <p:blipFill>
                  <a:blip r:embed="rId7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21117" y="2646763"/>
                    <a:ext cx="640080" cy="640080"/>
                  </a:xfrm>
                  <a:prstGeom prst="rect">
                    <a:avLst/>
                  </a:prstGeom>
                </p:spPr>
              </p:pic>
              <p:pic>
                <p:nvPicPr>
                  <p:cNvPr id="39" name="Picture 38"/>
                  <p:cNvPicPr>
                    <a:picLocks noChangeAspect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729" t="17262" r="16183" b="17262"/>
                  <a:stretch/>
                </p:blipFill>
                <p:spPr>
                  <a:xfrm>
                    <a:off x="7115987" y="2663488"/>
                    <a:ext cx="640080" cy="606630"/>
                  </a:xfrm>
                  <a:prstGeom prst="rect">
                    <a:avLst/>
                  </a:prstGeom>
                </p:spPr>
              </p:pic>
              <p:pic>
                <p:nvPicPr>
                  <p:cNvPr id="40" name="Picture 39"/>
                  <p:cNvPicPr>
                    <a:picLocks noChangeAspect="1"/>
                  </p:cNvPicPr>
                  <p:nvPr/>
                </p:nvPicPr>
                <p:blipFill>
                  <a:blip r:embed="rId9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15987" y="3770713"/>
                    <a:ext cx="640080" cy="64008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1" name="Group 40"/>
                <p:cNvGrpSpPr/>
                <p:nvPr/>
              </p:nvGrpSpPr>
              <p:grpSpPr>
                <a:xfrm>
                  <a:off x="3570516" y="3633553"/>
                  <a:ext cx="2025827" cy="914400"/>
                  <a:chOff x="5867400" y="2509603"/>
                  <a:chExt cx="2025827" cy="914400"/>
                </a:xfrm>
                <a:solidFill>
                  <a:schemeClr val="bg1">
                    <a:lumMod val="95000"/>
                  </a:schemeClr>
                </a:solidFill>
              </p:grpSpPr>
              <p:sp>
                <p:nvSpPr>
                  <p:cNvPr id="42" name="Rectangle 41"/>
                  <p:cNvSpPr/>
                  <p:nvPr/>
                </p:nvSpPr>
                <p:spPr bwMode="auto">
                  <a:xfrm>
                    <a:off x="5867400" y="2757253"/>
                    <a:ext cx="1219200" cy="419100"/>
                  </a:xfrm>
                  <a:prstGeom prst="rect">
                    <a:avLst/>
                  </a:prstGeom>
                  <a:grpFill/>
                  <a:ln w="12700" cap="flat" cmpd="sng" algn="ctr">
                    <a:solidFill>
                      <a:srgbClr val="777777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n-US" sz="800" b="1" dirty="0">
                        <a:latin typeface="Arial" pitchFamily="-110" charset="0"/>
                        <a:ea typeface="ヒラギノ角ゴ ProN W3" pitchFamily="-110" charset="-128"/>
                        <a:cs typeface="ヒラギノ角ゴ ProN W3" pitchFamily="-110" charset="-128"/>
                        <a:sym typeface="Arial" pitchFamily="-110" charset="0"/>
                      </a:rPr>
                      <a:t>Patient Records</a:t>
                    </a:r>
                  </a:p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n-US" sz="800" b="1" dirty="0">
                        <a:latin typeface="Arial" pitchFamily="-110" charset="0"/>
                        <a:ea typeface="ヒラギノ角ゴ ProN W3" pitchFamily="-110" charset="-128"/>
                        <a:cs typeface="ヒラギノ角ゴ ProN W3" pitchFamily="-110" charset="-128"/>
                        <a:sym typeface="Arial" pitchFamily="-110" charset="0"/>
                      </a:rPr>
                      <a:t>(EMR, Vitals)</a:t>
                    </a:r>
                    <a:endParaRPr kumimoji="0" lang="en-US" sz="800" b="1" i="0" u="none" strike="noStrike" cap="none" normalizeH="0" baseline="0" dirty="0">
                      <a:ln>
                        <a:noFill/>
                      </a:ln>
                      <a:effectLst/>
                      <a:latin typeface="Arial" pitchFamily="-110" charset="0"/>
                      <a:ea typeface="ヒラギノ角ゴ ProN W3" pitchFamily="-110" charset="-128"/>
                      <a:cs typeface="ヒラギノ角ゴ ProN W3" pitchFamily="-110" charset="-128"/>
                      <a:sym typeface="Arial" pitchFamily="-110" charset="0"/>
                    </a:endParaRPr>
                  </a:p>
                </p:txBody>
              </p:sp>
              <p:sp>
                <p:nvSpPr>
                  <p:cNvPr id="43" name="Oval 42"/>
                  <p:cNvSpPr/>
                  <p:nvPr/>
                </p:nvSpPr>
                <p:spPr bwMode="auto">
                  <a:xfrm>
                    <a:off x="6978827" y="2509603"/>
                    <a:ext cx="914400" cy="914400"/>
                  </a:xfrm>
                  <a:prstGeom prst="ellipse">
                    <a:avLst/>
                  </a:prstGeom>
                  <a:grpFill/>
                  <a:ln w="12700" cap="flat" cmpd="sng" algn="ctr">
                    <a:solidFill>
                      <a:srgbClr val="777777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3200" b="0" i="0" u="none" strike="noStrike" cap="none" normalizeH="0" baseline="0">
                      <a:ln>
                        <a:noFill/>
                      </a:ln>
                      <a:solidFill>
                        <a:srgbClr val="777777"/>
                      </a:solidFill>
                      <a:effectLst/>
                      <a:latin typeface="Arial" pitchFamily="-110" charset="0"/>
                      <a:ea typeface="ヒラギノ角ゴ ProN W3" pitchFamily="-110" charset="-128"/>
                      <a:cs typeface="ヒラギノ角ゴ ProN W3" pitchFamily="-110" charset="-128"/>
                      <a:sym typeface="Arial" pitchFamily="-110" charset="0"/>
                    </a:endParaRPr>
                  </a:p>
                </p:txBody>
              </p:sp>
            </p:grpSp>
            <p:pic>
              <p:nvPicPr>
                <p:cNvPr id="44" name="Picture 43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21117" y="3770713"/>
                  <a:ext cx="640080" cy="640080"/>
                </a:xfrm>
                <a:prstGeom prst="rect">
                  <a:avLst/>
                </a:prstGeom>
              </p:spPr>
            </p:pic>
          </p:grpSp>
        </p:grpSp>
      </p:grpSp>
      <p:cxnSp>
        <p:nvCxnSpPr>
          <p:cNvPr id="23" name="Straight Arrow Connector 22"/>
          <p:cNvCxnSpPr>
            <a:stCxn id="6" idx="3"/>
            <a:endCxn id="7" idx="1"/>
          </p:cNvCxnSpPr>
          <p:nvPr/>
        </p:nvCxnSpPr>
        <p:spPr bwMode="auto">
          <a:xfrm>
            <a:off x="3510536" y="3682535"/>
            <a:ext cx="155376" cy="0"/>
          </a:xfrm>
          <a:prstGeom prst="straightConnector1">
            <a:avLst/>
          </a:prstGeom>
          <a:solidFill>
            <a:srgbClr val="C0C0C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/>
          <p:cNvCxnSpPr>
            <a:stCxn id="7" idx="3"/>
            <a:endCxn id="8" idx="1"/>
          </p:cNvCxnSpPr>
          <p:nvPr/>
        </p:nvCxnSpPr>
        <p:spPr bwMode="auto">
          <a:xfrm>
            <a:off x="5497715" y="3682535"/>
            <a:ext cx="135749" cy="0"/>
          </a:xfrm>
          <a:prstGeom prst="straightConnector1">
            <a:avLst/>
          </a:prstGeom>
          <a:solidFill>
            <a:srgbClr val="C0C0C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5" name="Straight Arrow Connector 44"/>
          <p:cNvCxnSpPr>
            <a:stCxn id="8" idx="3"/>
          </p:cNvCxnSpPr>
          <p:nvPr/>
        </p:nvCxnSpPr>
        <p:spPr bwMode="auto">
          <a:xfrm>
            <a:off x="7465267" y="3682535"/>
            <a:ext cx="764333" cy="0"/>
          </a:xfrm>
          <a:prstGeom prst="straightConnector1">
            <a:avLst/>
          </a:prstGeom>
          <a:solidFill>
            <a:srgbClr val="C0C0C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2" name="Chevron 51"/>
          <p:cNvSpPr/>
          <p:nvPr/>
        </p:nvSpPr>
        <p:spPr bwMode="auto">
          <a:xfrm flipH="1">
            <a:off x="1678733" y="1021830"/>
            <a:ext cx="5786534" cy="609600"/>
          </a:xfrm>
          <a:prstGeom prst="chevron">
            <a:avLst/>
          </a:prstGeom>
          <a:blipFill>
            <a:blip r:embed="rId11">
              <a:alphaModFix amt="20000"/>
            </a:blip>
            <a:stretch>
              <a:fillRect/>
            </a:stretch>
          </a:blipFill>
          <a:ln w="12700" cap="flat" cmpd="sng" algn="ctr">
            <a:solidFill>
              <a:srgbClr val="77777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Predictive Analytics Engine</a:t>
            </a:r>
            <a:endParaRPr kumimoji="0" lang="en-US" sz="2400" i="0" u="none" strike="noStrike" cap="none" normalizeH="0" baseline="0" dirty="0">
              <a:ln>
                <a:noFill/>
              </a:ln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cxnSp>
        <p:nvCxnSpPr>
          <p:cNvPr id="55" name="Elbow Connector 54"/>
          <p:cNvCxnSpPr>
            <a:stCxn id="12" idx="3"/>
            <a:endCxn id="52" idx="1"/>
          </p:cNvCxnSpPr>
          <p:nvPr/>
        </p:nvCxnSpPr>
        <p:spPr bwMode="auto">
          <a:xfrm flipH="1" flipV="1">
            <a:off x="7160467" y="1326630"/>
            <a:ext cx="304800" cy="4703573"/>
          </a:xfrm>
          <a:prstGeom prst="bentConnector3">
            <a:avLst>
              <a:gd name="adj1" fmla="val -254508"/>
            </a:avLst>
          </a:prstGeom>
          <a:solidFill>
            <a:srgbClr val="C0C0C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2" name="Elbow Connector 61"/>
          <p:cNvCxnSpPr>
            <a:stCxn id="52" idx="3"/>
            <a:endCxn id="6" idx="1"/>
          </p:cNvCxnSpPr>
          <p:nvPr/>
        </p:nvCxnSpPr>
        <p:spPr bwMode="auto">
          <a:xfrm rot="10800000" flipV="1">
            <a:off x="1678733" y="1326629"/>
            <a:ext cx="12700" cy="2355905"/>
          </a:xfrm>
          <a:prstGeom prst="bentConnector3">
            <a:avLst>
              <a:gd name="adj1" fmla="val 6108197"/>
            </a:avLst>
          </a:prstGeom>
          <a:solidFill>
            <a:srgbClr val="C0C0C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04339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809180979"/>
              </p:ext>
            </p:extLst>
          </p:nvPr>
        </p:nvGraphicFramePr>
        <p:xfrm>
          <a:off x="16311" y="160898"/>
          <a:ext cx="9330418" cy="60596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273644" y="827578"/>
            <a:ext cx="3382146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1" dirty="0">
                <a:solidFill>
                  <a:srgbClr val="505050">
                    <a:lumMod val="50000"/>
                  </a:srgbClr>
                </a:solidFill>
                <a:latin typeface="Verdana"/>
              </a:rPr>
              <a:t>Supply Chain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1350" b="1" dirty="0">
              <a:solidFill>
                <a:srgbClr val="505050">
                  <a:lumMod val="50000"/>
                </a:srgbClr>
              </a:solidFill>
              <a:latin typeface="Verdana"/>
            </a:endParaRPr>
          </a:p>
          <a:p>
            <a:pPr marL="285750" indent="-285750" defTabSz="6858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rgbClr val="505050">
                    <a:lumMod val="50000"/>
                  </a:srgbClr>
                </a:solidFill>
                <a:latin typeface="Verdana"/>
              </a:rPr>
              <a:t>Real-time field inventory</a:t>
            </a:r>
          </a:p>
          <a:p>
            <a:pPr marL="285750" indent="-285750" defTabSz="6858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rgbClr val="505050">
                    <a:lumMod val="50000"/>
                  </a:srgbClr>
                </a:solidFill>
                <a:latin typeface="Verdana"/>
              </a:rPr>
              <a:t>Billing and replenishing</a:t>
            </a:r>
          </a:p>
          <a:p>
            <a:pPr marL="285750" indent="-285750" defTabSz="6858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rgbClr val="505050">
                    <a:lumMod val="50000"/>
                  </a:srgbClr>
                </a:solidFill>
                <a:latin typeface="Verdana"/>
              </a:rPr>
              <a:t>Transfers</a:t>
            </a:r>
          </a:p>
          <a:p>
            <a:pPr marL="285750" indent="-285750" defTabSz="6858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rgbClr val="505050">
                    <a:lumMod val="50000"/>
                  </a:srgbClr>
                </a:solidFill>
                <a:latin typeface="Verdana"/>
              </a:rPr>
              <a:t>Case scheduling</a:t>
            </a:r>
          </a:p>
          <a:p>
            <a:pPr marL="285750" indent="-285750" defTabSz="6858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rgbClr val="505050">
                    <a:lumMod val="50000"/>
                  </a:srgbClr>
                </a:solidFill>
                <a:latin typeface="Verdana"/>
              </a:rPr>
              <a:t>Potential EMR replacement</a:t>
            </a:r>
          </a:p>
        </p:txBody>
      </p:sp>
      <p:sp>
        <p:nvSpPr>
          <p:cNvPr id="11" name="Arc 10"/>
          <p:cNvSpPr/>
          <p:nvPr/>
        </p:nvSpPr>
        <p:spPr>
          <a:xfrm>
            <a:off x="583729" y="179193"/>
            <a:ext cx="7829794" cy="5999197"/>
          </a:xfrm>
          <a:prstGeom prst="arc">
            <a:avLst>
              <a:gd name="adj1" fmla="val 17710996"/>
              <a:gd name="adj2" fmla="val 10422861"/>
            </a:avLst>
          </a:prstGeom>
          <a:noFill/>
          <a:ln w="19050">
            <a:solidFill>
              <a:schemeClr val="accent2">
                <a:lumMod val="75000"/>
              </a:schemeClr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2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196991" y="2149201"/>
            <a:ext cx="977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200" dirty="0">
                <a:solidFill>
                  <a:srgbClr val="C00000"/>
                </a:solidFill>
              </a:rPr>
              <a:t>Create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57547" y="5462485"/>
            <a:ext cx="1025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200" dirty="0">
                <a:solidFill>
                  <a:srgbClr val="C00000"/>
                </a:solidFill>
              </a:rPr>
              <a:t>Confirm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1662" y="4851390"/>
            <a:ext cx="1123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1200" dirty="0">
                <a:solidFill>
                  <a:srgbClr val="C00000"/>
                </a:solidFill>
              </a:rPr>
              <a:t>Deploy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63282" y="3759818"/>
            <a:ext cx="2572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1" dirty="0">
                <a:solidFill>
                  <a:srgbClr val="505050">
                    <a:lumMod val="50000"/>
                  </a:srgbClr>
                </a:solidFill>
                <a:latin typeface="Verdana"/>
              </a:rPr>
              <a:t>Health &amp; Wellness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1350" b="1" dirty="0">
              <a:solidFill>
                <a:srgbClr val="505050">
                  <a:lumMod val="50000"/>
                </a:srgbClr>
              </a:solidFill>
              <a:latin typeface="Verdana"/>
            </a:endParaRPr>
          </a:p>
          <a:p>
            <a:pPr marL="285750" indent="-285750" defTabSz="6858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rgbClr val="505050">
                    <a:lumMod val="50000"/>
                  </a:srgbClr>
                </a:solidFill>
                <a:latin typeface="Verdana"/>
              </a:rPr>
              <a:t>Earlier education and Engagement</a:t>
            </a:r>
          </a:p>
          <a:p>
            <a:pPr marL="285750" indent="-285750" defTabSz="6858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rgbClr val="505050">
                    <a:lumMod val="50000"/>
                  </a:srgbClr>
                </a:solidFill>
                <a:latin typeface="Verdana"/>
              </a:rPr>
              <a:t>Surgical companion</a:t>
            </a:r>
          </a:p>
          <a:p>
            <a:pPr marL="285750" indent="-285750" defTabSz="6858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50" dirty="0" err="1">
                <a:solidFill>
                  <a:srgbClr val="505050">
                    <a:lumMod val="50000"/>
                  </a:srgbClr>
                </a:solidFill>
                <a:latin typeface="Verdana"/>
              </a:rPr>
              <a:t>Actigraphy</a:t>
            </a:r>
            <a:r>
              <a:rPr lang="en-US" sz="1350" dirty="0">
                <a:solidFill>
                  <a:srgbClr val="505050">
                    <a:lumMod val="50000"/>
                  </a:srgbClr>
                </a:solidFill>
                <a:latin typeface="Verdana"/>
              </a:rPr>
              <a:t> and patient reported outcomes</a:t>
            </a:r>
          </a:p>
          <a:p>
            <a:pPr marL="285750" indent="-285750" defTabSz="6858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rgbClr val="505050">
                    <a:lumMod val="50000"/>
                  </a:srgbClr>
                </a:solidFill>
                <a:latin typeface="Verdana"/>
              </a:rPr>
              <a:t>HCP Portal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47470" y="3789561"/>
            <a:ext cx="273296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1" dirty="0">
                <a:solidFill>
                  <a:srgbClr val="505050">
                    <a:lumMod val="50000"/>
                  </a:srgbClr>
                </a:solidFill>
                <a:latin typeface="Verdana"/>
              </a:rPr>
              <a:t>Clinical</a:t>
            </a:r>
          </a:p>
          <a:p>
            <a:pPr marL="285750" indent="-285750" defTabSz="6858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350" b="1" dirty="0">
              <a:solidFill>
                <a:srgbClr val="505050">
                  <a:lumMod val="50000"/>
                </a:srgbClr>
              </a:solidFill>
              <a:latin typeface="Verdana"/>
            </a:endParaRPr>
          </a:p>
          <a:p>
            <a:pPr marL="171450" indent="-171450" defTabSz="6858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rgbClr val="505050">
                    <a:lumMod val="50000"/>
                  </a:srgbClr>
                </a:solidFill>
                <a:latin typeface="Verdana"/>
              </a:rPr>
              <a:t>Smart instruments</a:t>
            </a:r>
          </a:p>
          <a:p>
            <a:pPr marL="171450" indent="-171450" defTabSz="6858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rgbClr val="505050">
                    <a:lumMod val="50000"/>
                  </a:srgbClr>
                </a:solidFill>
                <a:latin typeface="Verdana"/>
              </a:rPr>
              <a:t>Reduce surgical variability</a:t>
            </a:r>
          </a:p>
          <a:p>
            <a:pPr marL="171450" indent="-171450" defTabSz="6858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rgbClr val="505050">
                    <a:lumMod val="50000"/>
                  </a:srgbClr>
                </a:solidFill>
                <a:latin typeface="Verdana"/>
              </a:rPr>
              <a:t>Predictive analytics</a:t>
            </a:r>
          </a:p>
          <a:p>
            <a:pPr marL="171450" indent="-171450" defTabSz="6858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rgbClr val="505050">
                    <a:lumMod val="50000"/>
                  </a:srgbClr>
                </a:solidFill>
                <a:latin typeface="Verdana"/>
              </a:rPr>
              <a:t>Improve outcomes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71068" y="304026"/>
            <a:ext cx="15658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200" dirty="0">
                <a:solidFill>
                  <a:srgbClr val="C00000"/>
                </a:solidFill>
              </a:rPr>
              <a:t>Explore / Integrate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</a:rPr>
              <a:t>23-Mar-2016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fld id="{E316C00C-188E-4685-8CD4-026A10285091}" type="slidenum">
              <a:rPr lang="en-GB">
                <a:solidFill>
                  <a:srgbClr val="FFFFFF"/>
                </a:solidFill>
                <a:latin typeface="Verdana"/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t>6</a:t>
            </a:fld>
            <a:endParaRPr lang="en-GB" dirty="0">
              <a:solidFill>
                <a:srgbClr val="FFFFFF"/>
              </a:solidFill>
              <a:latin typeface="Verdana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6819" y="471100"/>
            <a:ext cx="1156975" cy="1178702"/>
          </a:xfrm>
          <a:prstGeom prst="rect">
            <a:avLst/>
          </a:prstGeom>
        </p:spPr>
      </p:pic>
      <p:pic>
        <p:nvPicPr>
          <p:cNvPr id="16" name="Picture 15" descr="Home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9427"/>
          <a:stretch/>
        </p:blipFill>
        <p:spPr bwMode="auto">
          <a:xfrm>
            <a:off x="173879" y="5986436"/>
            <a:ext cx="2063333" cy="25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6951" y="5364499"/>
            <a:ext cx="918819" cy="94198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046" y="3045784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202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 title="Test"/>
          <p:cNvSpPr/>
          <p:nvPr/>
        </p:nvSpPr>
        <p:spPr bwMode="auto">
          <a:xfrm>
            <a:off x="7701777" y="2023906"/>
            <a:ext cx="1068596" cy="1581359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 cap="flat" cmpd="sng" algn="ctr">
            <a:solidFill>
              <a:srgbClr val="777777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2400" kern="0" dirty="0">
              <a:solidFill>
                <a:srgbClr val="777777"/>
              </a:solidFill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634607" y="4423563"/>
            <a:ext cx="1535816" cy="196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675" b="1" kern="0" dirty="0">
                <a:solidFill>
                  <a:srgbClr val="92D050"/>
                </a:solidFill>
              </a:rPr>
              <a:t>Data and Insights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402105" y="5487997"/>
            <a:ext cx="142516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675" b="1" kern="0" dirty="0">
                <a:solidFill>
                  <a:srgbClr val="002060"/>
                </a:solidFill>
              </a:rPr>
              <a:t>Cognitive Computing and Clinical Predictive Analytics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6423" y="6516681"/>
            <a:ext cx="9144000" cy="342900"/>
          </a:xfrm>
          <a:prstGeom prst="rect">
            <a:avLst/>
          </a:prstGeom>
          <a:solidFill>
            <a:srgbClr val="F306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175" kern="0" dirty="0">
              <a:solidFill>
                <a:srgbClr val="FFFFFF"/>
              </a:solidFill>
            </a:endParaRPr>
          </a:p>
        </p:txBody>
      </p:sp>
      <p:pic>
        <p:nvPicPr>
          <p:cNvPr id="21" name="Picture 20" descr="J&amp;J_Logo_16x9_FooterREV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3" y="6561613"/>
            <a:ext cx="1200150" cy="297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 descr="C:\Users\eskurda\Desktop\iphone_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7" t="4533" r="50000" b="5540"/>
          <a:stretch>
            <a:fillRect/>
          </a:stretch>
        </p:blipFill>
        <p:spPr bwMode="auto">
          <a:xfrm>
            <a:off x="2595372" y="2154102"/>
            <a:ext cx="640769" cy="1095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623" y="2344704"/>
            <a:ext cx="1376085" cy="971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2" b="26841"/>
          <a:stretch/>
        </p:blipFill>
        <p:spPr>
          <a:xfrm>
            <a:off x="3964173" y="2444198"/>
            <a:ext cx="1260662" cy="645867"/>
          </a:xfrm>
          <a:prstGeom prst="rect">
            <a:avLst/>
          </a:prstGeom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59"/>
          <a:stretch/>
        </p:blipFill>
        <p:spPr bwMode="auto">
          <a:xfrm>
            <a:off x="2669332" y="2299920"/>
            <a:ext cx="466926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Title 1"/>
          <p:cNvSpPr txBox="1">
            <a:spLocks/>
          </p:cNvSpPr>
          <p:nvPr/>
        </p:nvSpPr>
        <p:spPr bwMode="auto">
          <a:xfrm>
            <a:off x="4143705" y="2280694"/>
            <a:ext cx="890727" cy="121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Georgia"/>
                <a:ea typeface="Arial Unicode MS" pitchFamily="-65" charset="0"/>
                <a:cs typeface="Arial Unicode MS" pitchFamily="-65" charset="0"/>
                <a:sym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Georgia" pitchFamily="-111" charset="0"/>
                <a:ea typeface="Arial Unicode MS" pitchFamily="-65" charset="0"/>
                <a:cs typeface="Arial Unicode MS" pitchFamily="-65" charset="0"/>
                <a:sym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Georgia" pitchFamily="-111" charset="0"/>
                <a:ea typeface="Arial Unicode MS" pitchFamily="-65" charset="0"/>
                <a:cs typeface="Arial Unicode MS" pitchFamily="-65" charset="0"/>
                <a:sym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Georgia" pitchFamily="-111" charset="0"/>
                <a:ea typeface="Arial Unicode MS" pitchFamily="-65" charset="0"/>
                <a:cs typeface="Arial Unicode MS" pitchFamily="-65" charset="0"/>
                <a:sym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Georgia" pitchFamily="-111" charset="0"/>
                <a:ea typeface="Arial Unicode MS" pitchFamily="-65" charset="0"/>
                <a:cs typeface="Arial Unicode MS" pitchFamily="-65" charset="0"/>
                <a:sym typeface="Arial" pitchFamily="34" charset="0"/>
              </a:defRPr>
            </a:lvl5pPr>
            <a:lvl6pPr marL="288036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30617"/>
                </a:solidFill>
                <a:latin typeface="Arial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6pPr>
            <a:lvl7pPr marL="576072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30617"/>
                </a:solidFill>
                <a:latin typeface="Arial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7pPr>
            <a:lvl8pPr marL="864108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30617"/>
                </a:solidFill>
                <a:latin typeface="Arial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8pPr>
            <a:lvl9pPr marL="1152144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30617"/>
                </a:solidFill>
                <a:latin typeface="Arial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9pPr>
          </a:lstStyle>
          <a:p>
            <a:pPr algn="ctr" defTabSz="685783">
              <a:defRPr/>
            </a:pPr>
            <a:r>
              <a:rPr lang="en-GB" sz="788" b="1" kern="0" dirty="0">
                <a:solidFill>
                  <a:srgbClr val="F60617"/>
                </a:solidFill>
                <a:latin typeface="Arial"/>
              </a:rPr>
              <a:t>Care Portal </a:t>
            </a:r>
          </a:p>
        </p:txBody>
      </p:sp>
      <p:sp>
        <p:nvSpPr>
          <p:cNvPr id="2" name="Rectangle 1"/>
          <p:cNvSpPr/>
          <p:nvPr/>
        </p:nvSpPr>
        <p:spPr>
          <a:xfrm>
            <a:off x="2453803" y="3240600"/>
            <a:ext cx="914400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675" b="1" kern="0" dirty="0">
                <a:solidFill>
                  <a:srgbClr val="F60617"/>
                </a:solidFill>
              </a:rPr>
              <a:t> </a:t>
            </a:r>
          </a:p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675" b="1" kern="0" dirty="0">
                <a:solidFill>
                  <a:srgbClr val="F60617"/>
                </a:solidFill>
              </a:rPr>
              <a:t>Patient Tools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461"/>
          <a:stretch/>
        </p:blipFill>
        <p:spPr bwMode="auto">
          <a:xfrm>
            <a:off x="207953" y="2063422"/>
            <a:ext cx="1120346" cy="679686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302705" y="2895759"/>
            <a:ext cx="881973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675" b="1" kern="0" dirty="0">
                <a:solidFill>
                  <a:srgbClr val="F60617"/>
                </a:solidFill>
              </a:rPr>
              <a:t>Public Web Sites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562800" y="3449200"/>
            <a:ext cx="6799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600" b="1" i="1" kern="0" dirty="0">
                <a:solidFill>
                  <a:sysClr val="windowText" lastClr="000000"/>
                </a:solidFill>
              </a:rPr>
              <a:t>Orthopaedics</a:t>
            </a:r>
          </a:p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600" b="1" i="1" kern="0" dirty="0">
                <a:solidFill>
                  <a:sysClr val="windowText" lastClr="000000"/>
                </a:solidFill>
              </a:rPr>
              <a:t>Bariatrics</a:t>
            </a:r>
          </a:p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600" b="1" i="1" kern="0" dirty="0">
                <a:solidFill>
                  <a:sysClr val="windowText" lastClr="000000"/>
                </a:solidFill>
              </a:rPr>
              <a:t>Oncology</a:t>
            </a:r>
          </a:p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600" b="1" i="1" kern="0" dirty="0">
                <a:solidFill>
                  <a:sysClr val="windowText" lastClr="000000"/>
                </a:solidFill>
              </a:rPr>
              <a:t>Pharma</a:t>
            </a: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2712037" y="6104572"/>
            <a:ext cx="2316527" cy="281923"/>
          </a:xfrm>
        </p:spPr>
        <p:txBody>
          <a:bodyPr anchor="b">
            <a:no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Framework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4178" y="3027182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600" b="1" i="1" kern="0" dirty="0">
                <a:solidFill>
                  <a:sysClr val="windowText" lastClr="000000"/>
                </a:solidFill>
              </a:rPr>
              <a:t>Education</a:t>
            </a:r>
          </a:p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600" b="1" i="1" kern="0" dirty="0">
                <a:solidFill>
                  <a:sysClr val="windowText" lastClr="000000"/>
                </a:solidFill>
              </a:rPr>
              <a:t>Segmentation</a:t>
            </a:r>
          </a:p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600" b="1" i="1" kern="0" dirty="0">
                <a:solidFill>
                  <a:sysClr val="windowText" lastClr="000000"/>
                </a:solidFill>
              </a:rPr>
              <a:t>Connects Patients to Surgeons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04"/>
          <a:stretch/>
        </p:blipFill>
        <p:spPr>
          <a:xfrm>
            <a:off x="4107675" y="2164017"/>
            <a:ext cx="981496" cy="12356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04"/>
          <a:stretch/>
        </p:blipFill>
        <p:spPr>
          <a:xfrm>
            <a:off x="748998" y="6133655"/>
            <a:ext cx="1796870" cy="22621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04"/>
          <a:stretch/>
        </p:blipFill>
        <p:spPr>
          <a:xfrm>
            <a:off x="400031" y="2803958"/>
            <a:ext cx="674280" cy="84888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04"/>
          <a:stretch/>
        </p:blipFill>
        <p:spPr>
          <a:xfrm>
            <a:off x="2567056" y="3265238"/>
            <a:ext cx="674280" cy="84888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1450089" y="3887781"/>
            <a:ext cx="2233934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675" b="1" kern="0" dirty="0">
                <a:solidFill>
                  <a:srgbClr val="002060"/>
                </a:solidFill>
              </a:rPr>
              <a:t>Consumers and </a:t>
            </a:r>
          </a:p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675" b="1" kern="0" dirty="0">
                <a:solidFill>
                  <a:srgbClr val="002060"/>
                </a:solidFill>
              </a:rPr>
              <a:t>Pre/Post Operative Patients</a:t>
            </a:r>
          </a:p>
        </p:txBody>
      </p:sp>
      <p:pic>
        <p:nvPicPr>
          <p:cNvPr id="1026" name="Picture 2" descr="Image result for wearable and tracker type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305" y="2581556"/>
            <a:ext cx="406839" cy="406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 title="Test"/>
          <p:cNvSpPr/>
          <p:nvPr/>
        </p:nvSpPr>
        <p:spPr bwMode="auto">
          <a:xfrm>
            <a:off x="1601824" y="2001831"/>
            <a:ext cx="1934252" cy="1885950"/>
          </a:xfrm>
          <a:prstGeom prst="rect">
            <a:avLst/>
          </a:prstGeom>
          <a:noFill/>
          <a:ln w="12700" cap="flat" cmpd="sng" algn="ctr">
            <a:solidFill>
              <a:srgbClr val="777777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2400" kern="0" dirty="0">
              <a:solidFill>
                <a:srgbClr val="777777"/>
              </a:solidFill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pic>
        <p:nvPicPr>
          <p:cNvPr id="1028" name="Picture 4" descr="Image result for withings scale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112" y="2236677"/>
            <a:ext cx="349279" cy="22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 title="Test"/>
          <p:cNvSpPr/>
          <p:nvPr/>
        </p:nvSpPr>
        <p:spPr bwMode="auto">
          <a:xfrm>
            <a:off x="6198623" y="2023906"/>
            <a:ext cx="2571750" cy="1581359"/>
          </a:xfrm>
          <a:prstGeom prst="rect">
            <a:avLst/>
          </a:prstGeom>
          <a:noFill/>
          <a:ln w="12700" cap="flat" cmpd="sng" algn="ctr">
            <a:solidFill>
              <a:srgbClr val="777777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2400" kern="0" dirty="0">
              <a:solidFill>
                <a:srgbClr val="777777"/>
              </a:solidFill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572984" y="1885857"/>
            <a:ext cx="1823028" cy="196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675" b="1" kern="0" dirty="0">
                <a:solidFill>
                  <a:srgbClr val="002060"/>
                </a:solidFill>
              </a:rPr>
              <a:t>Facility and Operating Room</a:t>
            </a:r>
          </a:p>
        </p:txBody>
      </p:sp>
      <p:pic>
        <p:nvPicPr>
          <p:cNvPr id="58" name="Picture 5" descr="radlink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827" y="3047217"/>
            <a:ext cx="497096" cy="215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666" y="2831003"/>
            <a:ext cx="724708" cy="169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3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23" b="22655"/>
          <a:stretch/>
        </p:blipFill>
        <p:spPr bwMode="auto">
          <a:xfrm>
            <a:off x="6502851" y="3070380"/>
            <a:ext cx="381572" cy="191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757" y="2805166"/>
            <a:ext cx="530666" cy="205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02309" y="3004851"/>
            <a:ext cx="518124" cy="527853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7855974" y="3595769"/>
            <a:ext cx="705254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675" b="1" kern="0" dirty="0">
                <a:solidFill>
                  <a:srgbClr val="002060"/>
                </a:solidFill>
              </a:rPr>
              <a:t>Supply Chain</a:t>
            </a:r>
          </a:p>
        </p:txBody>
      </p:sp>
      <p:sp>
        <p:nvSpPr>
          <p:cNvPr id="64" name="Cloud 63"/>
          <p:cNvSpPr/>
          <p:nvPr/>
        </p:nvSpPr>
        <p:spPr bwMode="auto">
          <a:xfrm>
            <a:off x="5284223" y="4746612"/>
            <a:ext cx="1657350" cy="1254139"/>
          </a:xfrm>
          <a:prstGeom prst="cloud">
            <a:avLst/>
          </a:prstGeom>
          <a:noFill/>
          <a:ln w="12700" cap="flat" cmpd="sng" algn="ctr">
            <a:solidFill>
              <a:srgbClr val="777777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2400" kern="0" dirty="0">
              <a:solidFill>
                <a:srgbClr val="777777"/>
              </a:solidFill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65" name="Cloud 64"/>
          <p:cNvSpPr/>
          <p:nvPr/>
        </p:nvSpPr>
        <p:spPr bwMode="auto">
          <a:xfrm>
            <a:off x="883674" y="4808583"/>
            <a:ext cx="1554761" cy="1130197"/>
          </a:xfrm>
          <a:prstGeom prst="cloud">
            <a:avLst/>
          </a:prstGeom>
          <a:noFill/>
          <a:ln w="12700" cap="flat" cmpd="sng" algn="ctr">
            <a:solidFill>
              <a:srgbClr val="777777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2400" kern="0" dirty="0">
              <a:solidFill>
                <a:srgbClr val="777777"/>
              </a:solidFill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950429" y="5362559"/>
            <a:ext cx="142516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675" b="1" kern="0" dirty="0">
                <a:solidFill>
                  <a:srgbClr val="002060"/>
                </a:solidFill>
              </a:rPr>
              <a:t>Consumer  Insights, Segmentation &amp; Modelling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752" r="79483"/>
          <a:stretch/>
        </p:blipFill>
        <p:spPr>
          <a:xfrm>
            <a:off x="6058375" y="5078161"/>
            <a:ext cx="430169" cy="202333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7" t="-3912" b="-1"/>
          <a:stretch/>
        </p:blipFill>
        <p:spPr>
          <a:xfrm>
            <a:off x="5591316" y="5381411"/>
            <a:ext cx="1007357" cy="1065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514" y="5006857"/>
            <a:ext cx="306659" cy="306659"/>
          </a:xfrm>
          <a:prstGeom prst="rect">
            <a:avLst/>
          </a:prstGeom>
        </p:spPr>
      </p:pic>
      <p:pic>
        <p:nvPicPr>
          <p:cNvPr id="1038" name="Picture 14" descr="Image result for jnj consumer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97" y="5052886"/>
            <a:ext cx="1284186" cy="36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Straight Arrow Connector 69"/>
          <p:cNvCxnSpPr>
            <a:stCxn id="56" idx="1"/>
            <a:endCxn id="24" idx="3"/>
          </p:cNvCxnSpPr>
          <p:nvPr/>
        </p:nvCxnSpPr>
        <p:spPr bwMode="auto">
          <a:xfrm flipH="1">
            <a:off x="5288708" y="2814586"/>
            <a:ext cx="909915" cy="15907"/>
          </a:xfrm>
          <a:prstGeom prst="straightConnector1">
            <a:avLst/>
          </a:prstGeom>
          <a:solidFill>
            <a:srgbClr val="C0C0C0"/>
          </a:solidFill>
          <a:ln w="12700" cap="flat" cmpd="sng" algn="ctr">
            <a:solidFill>
              <a:srgbClr val="777777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49" name="Cloud 48"/>
          <p:cNvSpPr/>
          <p:nvPr/>
        </p:nvSpPr>
        <p:spPr bwMode="auto">
          <a:xfrm>
            <a:off x="3112524" y="4780239"/>
            <a:ext cx="1490846" cy="1186885"/>
          </a:xfrm>
          <a:prstGeom prst="cloud">
            <a:avLst/>
          </a:prstGeom>
          <a:noFill/>
          <a:ln w="12700" cap="flat" cmpd="sng" algn="ctr">
            <a:solidFill>
              <a:srgbClr val="777777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2400" kern="0" dirty="0">
              <a:solidFill>
                <a:srgbClr val="777777"/>
              </a:solidFill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cxnSp>
        <p:nvCxnSpPr>
          <p:cNvPr id="50" name="Straight Arrow Connector 49"/>
          <p:cNvCxnSpPr/>
          <p:nvPr/>
        </p:nvCxnSpPr>
        <p:spPr bwMode="auto">
          <a:xfrm>
            <a:off x="5169924" y="3207368"/>
            <a:ext cx="819554" cy="1568709"/>
          </a:xfrm>
          <a:prstGeom prst="straightConnector1">
            <a:avLst/>
          </a:prstGeom>
          <a:solidFill>
            <a:srgbClr val="C0C0C0"/>
          </a:solidFill>
          <a:ln w="12700" cap="flat" cmpd="sng" algn="ctr">
            <a:solidFill>
              <a:srgbClr val="777777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73" name="Rectangle 72"/>
          <p:cNvSpPr/>
          <p:nvPr/>
        </p:nvSpPr>
        <p:spPr>
          <a:xfrm>
            <a:off x="3218459" y="5436499"/>
            <a:ext cx="1265665" cy="40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675" b="1" kern="0" dirty="0">
                <a:solidFill>
                  <a:srgbClr val="002060"/>
                </a:solidFill>
              </a:rPr>
              <a:t>Product, Behavior Science &amp; Advanced Analytics</a:t>
            </a:r>
          </a:p>
        </p:txBody>
      </p:sp>
      <p:cxnSp>
        <p:nvCxnSpPr>
          <p:cNvPr id="75" name="Straight Arrow Connector 74"/>
          <p:cNvCxnSpPr/>
          <p:nvPr/>
        </p:nvCxnSpPr>
        <p:spPr bwMode="auto">
          <a:xfrm flipH="1" flipV="1">
            <a:off x="5257082" y="3159622"/>
            <a:ext cx="2484591" cy="1778292"/>
          </a:xfrm>
          <a:prstGeom prst="straightConnector1">
            <a:avLst/>
          </a:prstGeom>
          <a:solidFill>
            <a:srgbClr val="C0C0C0"/>
          </a:solidFill>
          <a:ln w="12700" cap="flat" cmpd="sng" algn="ctr">
            <a:solidFill>
              <a:srgbClr val="777777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76" name="Straight Arrow Connector 75"/>
          <p:cNvCxnSpPr/>
          <p:nvPr/>
        </p:nvCxnSpPr>
        <p:spPr bwMode="auto">
          <a:xfrm flipH="1" flipV="1">
            <a:off x="3386534" y="3934215"/>
            <a:ext cx="356778" cy="858532"/>
          </a:xfrm>
          <a:prstGeom prst="straightConnector1">
            <a:avLst/>
          </a:prstGeom>
          <a:solidFill>
            <a:srgbClr val="C0C0C0"/>
          </a:solidFill>
          <a:ln w="12700" cap="flat" cmpd="sng" algn="ctr">
            <a:solidFill>
              <a:srgbClr val="777777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80" name="Rectangle 79"/>
          <p:cNvSpPr/>
          <p:nvPr/>
        </p:nvSpPr>
        <p:spPr>
          <a:xfrm>
            <a:off x="3967322" y="3217931"/>
            <a:ext cx="12666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600" b="1" i="1" kern="0" dirty="0">
                <a:solidFill>
                  <a:sysClr val="windowText" lastClr="000000"/>
                </a:solidFill>
              </a:rPr>
              <a:t>Care Mapping &amp; Coordination</a:t>
            </a:r>
          </a:p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600" b="1" i="1" kern="0" dirty="0">
                <a:solidFill>
                  <a:sysClr val="windowText" lastClr="000000"/>
                </a:solidFill>
              </a:rPr>
              <a:t>Population Segmentation</a:t>
            </a:r>
          </a:p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600" b="1" i="1" kern="0" dirty="0">
                <a:solidFill>
                  <a:sysClr val="windowText" lastClr="000000"/>
                </a:solidFill>
              </a:rPr>
              <a:t>Provider Recommendations</a:t>
            </a:r>
          </a:p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600" b="1" i="1" kern="0" dirty="0">
                <a:solidFill>
                  <a:sysClr val="windowText" lastClr="000000"/>
                </a:solidFill>
              </a:rPr>
              <a:t>Operational Efficiency</a:t>
            </a:r>
          </a:p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600" b="1" i="1" kern="0" dirty="0">
                <a:solidFill>
                  <a:sysClr val="windowText" lastClr="000000"/>
                </a:solidFill>
              </a:rPr>
              <a:t>Health Economic Outcomes</a:t>
            </a:r>
          </a:p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600" b="1" i="1" kern="0" dirty="0">
                <a:solidFill>
                  <a:sysClr val="windowText" lastClr="000000"/>
                </a:solidFill>
              </a:rPr>
              <a:t>Clinical Outcomes </a:t>
            </a:r>
          </a:p>
        </p:txBody>
      </p:sp>
      <p:cxnSp>
        <p:nvCxnSpPr>
          <p:cNvPr id="83" name="Straight Arrow Connector 82"/>
          <p:cNvCxnSpPr>
            <a:stCxn id="23" idx="1"/>
          </p:cNvCxnSpPr>
          <p:nvPr/>
        </p:nvCxnSpPr>
        <p:spPr bwMode="auto">
          <a:xfrm flipH="1">
            <a:off x="2169391" y="2701651"/>
            <a:ext cx="425982" cy="41457"/>
          </a:xfrm>
          <a:prstGeom prst="straightConnector1">
            <a:avLst/>
          </a:prstGeom>
          <a:solidFill>
            <a:srgbClr val="C0C0C0"/>
          </a:solidFill>
          <a:ln w="12700" cap="flat" cmpd="sng" algn="ctr">
            <a:solidFill>
              <a:srgbClr val="777777"/>
            </a:solidFill>
            <a:prstDash val="dash"/>
            <a:round/>
            <a:headEnd type="triangle"/>
            <a:tailEnd type="triangle"/>
          </a:ln>
          <a:effectLst/>
        </p:spPr>
      </p:cxnSp>
      <p:cxnSp>
        <p:nvCxnSpPr>
          <p:cNvPr id="89" name="Straight Arrow Connector 88"/>
          <p:cNvCxnSpPr>
            <a:endCxn id="1028" idx="3"/>
          </p:cNvCxnSpPr>
          <p:nvPr/>
        </p:nvCxnSpPr>
        <p:spPr bwMode="auto">
          <a:xfrm flipH="1" flipV="1">
            <a:off x="2169391" y="2349145"/>
            <a:ext cx="376477" cy="191297"/>
          </a:xfrm>
          <a:prstGeom prst="straightConnector1">
            <a:avLst/>
          </a:prstGeom>
          <a:solidFill>
            <a:srgbClr val="C0C0C0"/>
          </a:solidFill>
          <a:ln w="12700" cap="flat" cmpd="sng" algn="ctr">
            <a:solidFill>
              <a:srgbClr val="777777"/>
            </a:solidFill>
            <a:prstDash val="dash"/>
            <a:round/>
            <a:headEnd type="triangle"/>
            <a:tailEnd type="triangle"/>
          </a:ln>
          <a:effectLst/>
        </p:spPr>
      </p:cxnSp>
      <p:pic>
        <p:nvPicPr>
          <p:cNvPr id="1024" name="Picture 2" descr="Supply chain control - ShipitSmarter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354" y="2116131"/>
            <a:ext cx="968173" cy="77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/>
          <p:cNvSpPr/>
          <p:nvPr/>
        </p:nvSpPr>
        <p:spPr>
          <a:xfrm>
            <a:off x="6450674" y="3595768"/>
            <a:ext cx="9480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675" b="1" kern="0" dirty="0">
                <a:solidFill>
                  <a:srgbClr val="002060"/>
                </a:solidFill>
              </a:rPr>
              <a:t>Surgical Education</a:t>
            </a:r>
          </a:p>
        </p:txBody>
      </p:sp>
      <p:pic>
        <p:nvPicPr>
          <p:cNvPr id="1033" name="Picture 4" descr="Image result for touch surgery logo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641" y="3340981"/>
            <a:ext cx="962132" cy="24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/>
          <p:cNvCxnSpPr/>
          <p:nvPr/>
        </p:nvCxnSpPr>
        <p:spPr bwMode="auto">
          <a:xfrm flipV="1">
            <a:off x="26423" y="4402131"/>
            <a:ext cx="9144000" cy="57150"/>
          </a:xfrm>
          <a:prstGeom prst="line">
            <a:avLst/>
          </a:prstGeom>
          <a:solidFill>
            <a:srgbClr val="C0C0C0"/>
          </a:solidFill>
          <a:ln w="22225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8" name="Straight Arrow Connector 77"/>
          <p:cNvCxnSpPr>
            <a:endCxn id="103" idx="3"/>
          </p:cNvCxnSpPr>
          <p:nvPr/>
        </p:nvCxnSpPr>
        <p:spPr bwMode="auto">
          <a:xfrm flipH="1" flipV="1">
            <a:off x="7398773" y="3745809"/>
            <a:ext cx="600044" cy="1142085"/>
          </a:xfrm>
          <a:prstGeom prst="straightConnector1">
            <a:avLst/>
          </a:prstGeom>
          <a:solidFill>
            <a:srgbClr val="C0C0C0"/>
          </a:solidFill>
          <a:ln w="12700" cap="flat" cmpd="sng" algn="ctr">
            <a:solidFill>
              <a:srgbClr val="777777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79" name="Straight Arrow Connector 78"/>
          <p:cNvCxnSpPr>
            <a:stCxn id="64" idx="2"/>
            <a:endCxn id="49" idx="0"/>
          </p:cNvCxnSpPr>
          <p:nvPr/>
        </p:nvCxnSpPr>
        <p:spPr bwMode="auto">
          <a:xfrm flipH="1">
            <a:off x="4602128" y="5373682"/>
            <a:ext cx="687236" cy="0"/>
          </a:xfrm>
          <a:prstGeom prst="straightConnector1">
            <a:avLst/>
          </a:prstGeom>
          <a:solidFill>
            <a:srgbClr val="C0C0C0"/>
          </a:solidFill>
          <a:ln w="12700" cap="flat" cmpd="sng" algn="ctr">
            <a:solidFill>
              <a:srgbClr val="777777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81" name="Straight Arrow Connector 80"/>
          <p:cNvCxnSpPr/>
          <p:nvPr/>
        </p:nvCxnSpPr>
        <p:spPr bwMode="auto">
          <a:xfrm flipH="1">
            <a:off x="3886519" y="3189559"/>
            <a:ext cx="106757" cy="1557053"/>
          </a:xfrm>
          <a:prstGeom prst="straightConnector1">
            <a:avLst/>
          </a:prstGeom>
          <a:solidFill>
            <a:srgbClr val="C0C0C0"/>
          </a:solidFill>
          <a:ln w="12700" cap="flat" cmpd="sng" algn="ctr">
            <a:solidFill>
              <a:srgbClr val="777777"/>
            </a:solidFill>
            <a:prstDash val="solid"/>
            <a:round/>
            <a:headEnd type="triangle"/>
            <a:tailEnd type="triangle"/>
          </a:ln>
          <a:effectLst/>
        </p:spPr>
      </p:cxnSp>
      <p:pic>
        <p:nvPicPr>
          <p:cNvPr id="51" name="Picture 4" descr="Image result for reflexion heaLTH"/>
          <p:cNvPicPr>
            <a:picLocks noChangeAspect="1" noChangeArrowheads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76351" y="3115634"/>
            <a:ext cx="444495" cy="428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2" name="Straight Arrow Connector 91"/>
          <p:cNvCxnSpPr/>
          <p:nvPr/>
        </p:nvCxnSpPr>
        <p:spPr bwMode="auto">
          <a:xfrm flipH="1">
            <a:off x="2355066" y="2829474"/>
            <a:ext cx="228914" cy="406625"/>
          </a:xfrm>
          <a:prstGeom prst="straightConnector1">
            <a:avLst/>
          </a:prstGeom>
          <a:solidFill>
            <a:srgbClr val="C0C0C0"/>
          </a:solidFill>
          <a:ln w="12700" cap="flat" cmpd="sng" algn="ctr">
            <a:solidFill>
              <a:srgbClr val="777777"/>
            </a:solidFill>
            <a:prstDash val="dash"/>
            <a:round/>
            <a:headEnd type="triangle"/>
            <a:tailEnd type="triangle"/>
          </a:ln>
          <a:effectLst/>
        </p:spPr>
      </p:cxnSp>
      <p:sp>
        <p:nvSpPr>
          <p:cNvPr id="96" name="Rectangle 95"/>
          <p:cNvSpPr/>
          <p:nvPr/>
        </p:nvSpPr>
        <p:spPr>
          <a:xfrm>
            <a:off x="7627374" y="4230681"/>
            <a:ext cx="1535816" cy="196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675" b="1" kern="0" dirty="0">
                <a:solidFill>
                  <a:srgbClr val="92D050"/>
                </a:solidFill>
              </a:rPr>
              <a:t>Integrated Digital Platforms</a:t>
            </a:r>
          </a:p>
        </p:txBody>
      </p:sp>
      <p:cxnSp>
        <p:nvCxnSpPr>
          <p:cNvPr id="98" name="Straight Arrow Connector 97"/>
          <p:cNvCxnSpPr>
            <a:endCxn id="30" idx="3"/>
          </p:cNvCxnSpPr>
          <p:nvPr/>
        </p:nvCxnSpPr>
        <p:spPr bwMode="auto">
          <a:xfrm flipH="1" flipV="1">
            <a:off x="1328299" y="2403265"/>
            <a:ext cx="273526" cy="11091"/>
          </a:xfrm>
          <a:prstGeom prst="straightConnector1">
            <a:avLst/>
          </a:prstGeom>
          <a:solidFill>
            <a:srgbClr val="C0C0C0"/>
          </a:solidFill>
          <a:ln w="12700" cap="flat" cmpd="sng" algn="ctr">
            <a:solidFill>
              <a:srgbClr val="777777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01" name="Straight Arrow Connector 100"/>
          <p:cNvCxnSpPr/>
          <p:nvPr/>
        </p:nvCxnSpPr>
        <p:spPr bwMode="auto">
          <a:xfrm flipH="1" flipV="1">
            <a:off x="1328299" y="2803958"/>
            <a:ext cx="25917" cy="2040582"/>
          </a:xfrm>
          <a:prstGeom prst="straightConnector1">
            <a:avLst/>
          </a:prstGeom>
          <a:solidFill>
            <a:srgbClr val="C0C0C0"/>
          </a:solidFill>
          <a:ln w="12700" cap="flat" cmpd="sng" algn="ctr">
            <a:solidFill>
              <a:srgbClr val="777777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04" name="Straight Arrow Connector 103"/>
          <p:cNvCxnSpPr>
            <a:stCxn id="49" idx="2"/>
            <a:endCxn id="65" idx="0"/>
          </p:cNvCxnSpPr>
          <p:nvPr/>
        </p:nvCxnSpPr>
        <p:spPr bwMode="auto">
          <a:xfrm flipH="1">
            <a:off x="2437139" y="5373682"/>
            <a:ext cx="680009" cy="0"/>
          </a:xfrm>
          <a:prstGeom prst="straightConnector1">
            <a:avLst/>
          </a:prstGeom>
          <a:solidFill>
            <a:srgbClr val="C0C0C0"/>
          </a:solidFill>
          <a:ln w="12700" cap="flat" cmpd="sng" algn="ctr">
            <a:solidFill>
              <a:srgbClr val="777777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12" name="Straight Arrow Connector 111"/>
          <p:cNvCxnSpPr/>
          <p:nvPr/>
        </p:nvCxnSpPr>
        <p:spPr bwMode="auto">
          <a:xfrm rot="60000" flipH="1">
            <a:off x="7351625" y="6390085"/>
            <a:ext cx="411480" cy="12296"/>
          </a:xfrm>
          <a:prstGeom prst="straightConnector1">
            <a:avLst/>
          </a:prstGeom>
          <a:solidFill>
            <a:srgbClr val="C0C0C0"/>
          </a:solidFill>
          <a:ln w="12700" cap="flat" cmpd="sng" algn="ctr">
            <a:solidFill>
              <a:srgbClr val="777777">
                <a:alpha val="58000"/>
              </a:srgbClr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114" name="Rectangle 113"/>
          <p:cNvSpPr/>
          <p:nvPr/>
        </p:nvSpPr>
        <p:spPr>
          <a:xfrm>
            <a:off x="7666994" y="6298797"/>
            <a:ext cx="1481997" cy="196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675" b="1" kern="0" dirty="0">
                <a:solidFill>
                  <a:sysClr val="windowText" lastClr="000000"/>
                </a:solidFill>
              </a:rPr>
              <a:t>:Represents Line of integration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3677979" y="6597765"/>
            <a:ext cx="1822178" cy="334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788" b="1" kern="0" dirty="0">
                <a:solidFill>
                  <a:schemeClr val="bg1"/>
                </a:solidFill>
              </a:rPr>
              <a:t>Confidential: For Internal Use Only</a:t>
            </a:r>
          </a:p>
        </p:txBody>
      </p:sp>
      <p:sp>
        <p:nvSpPr>
          <p:cNvPr id="7" name="Down Arrow 6"/>
          <p:cNvSpPr/>
          <p:nvPr/>
        </p:nvSpPr>
        <p:spPr bwMode="auto">
          <a:xfrm>
            <a:off x="8594681" y="4577828"/>
            <a:ext cx="134771" cy="179390"/>
          </a:xfrm>
          <a:prstGeom prst="downArrow">
            <a:avLst/>
          </a:prstGeom>
          <a:solidFill>
            <a:srgbClr val="92D050"/>
          </a:solidFill>
          <a:ln w="127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2400" kern="0" dirty="0">
              <a:solidFill>
                <a:srgbClr val="777777"/>
              </a:solidFill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77" name="Down Arrow 76"/>
          <p:cNvSpPr/>
          <p:nvPr/>
        </p:nvSpPr>
        <p:spPr bwMode="auto">
          <a:xfrm rot="10800000">
            <a:off x="8350926" y="4061977"/>
            <a:ext cx="134771" cy="179390"/>
          </a:xfrm>
          <a:prstGeom prst="downArrow">
            <a:avLst/>
          </a:prstGeom>
          <a:solidFill>
            <a:srgbClr val="92D050"/>
          </a:solidFill>
          <a:ln w="127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2400" kern="0" dirty="0">
              <a:solidFill>
                <a:srgbClr val="777777"/>
              </a:solidFill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82" name="Down Arrow 81"/>
          <p:cNvSpPr/>
          <p:nvPr/>
        </p:nvSpPr>
        <p:spPr bwMode="auto">
          <a:xfrm rot="10800000">
            <a:off x="8526595" y="4061976"/>
            <a:ext cx="134771" cy="179390"/>
          </a:xfrm>
          <a:prstGeom prst="downArrow">
            <a:avLst/>
          </a:prstGeom>
          <a:solidFill>
            <a:srgbClr val="92D050"/>
          </a:solidFill>
          <a:ln w="127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2400" kern="0" dirty="0">
              <a:solidFill>
                <a:srgbClr val="777777"/>
              </a:solidFill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86" name="Down Arrow 85"/>
          <p:cNvSpPr/>
          <p:nvPr/>
        </p:nvSpPr>
        <p:spPr bwMode="auto">
          <a:xfrm>
            <a:off x="8770374" y="4575256"/>
            <a:ext cx="134771" cy="179390"/>
          </a:xfrm>
          <a:prstGeom prst="downArrow">
            <a:avLst/>
          </a:prstGeom>
          <a:solidFill>
            <a:srgbClr val="92D050"/>
          </a:solidFill>
          <a:ln w="127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2400" kern="0" dirty="0">
              <a:solidFill>
                <a:srgbClr val="777777"/>
              </a:solidFill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pic>
        <p:nvPicPr>
          <p:cNvPr id="10" name="Picture 4" descr="https://blog.practo.com/wp-content/uploads/2014/09/Electronic-Health-Record.pn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997" y="4939546"/>
            <a:ext cx="994347" cy="88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loud 4"/>
          <p:cNvSpPr/>
          <p:nvPr/>
        </p:nvSpPr>
        <p:spPr bwMode="auto">
          <a:xfrm>
            <a:off x="7325674" y="4851357"/>
            <a:ext cx="1428750" cy="1048531"/>
          </a:xfrm>
          <a:prstGeom prst="cloud">
            <a:avLst/>
          </a:prstGeom>
          <a:noFill/>
          <a:ln w="12700" cap="flat" cmpd="sng" algn="ctr">
            <a:solidFill>
              <a:srgbClr val="777777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2400" kern="0" dirty="0">
              <a:solidFill>
                <a:srgbClr val="777777"/>
              </a:solidFill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821590" y="3517098"/>
            <a:ext cx="54213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600" b="1" i="1" kern="0" dirty="0">
                <a:solidFill>
                  <a:sysClr val="windowText" lastClr="000000"/>
                </a:solidFill>
              </a:rPr>
              <a:t>Virtual PT</a:t>
            </a:r>
          </a:p>
        </p:txBody>
      </p:sp>
      <p:pic>
        <p:nvPicPr>
          <p:cNvPr id="11" name="Picture 6" descr="Image result for johnson and johnson health and wellness solutions"/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77"/>
          <a:stretch/>
        </p:blipFill>
        <p:spPr bwMode="auto">
          <a:xfrm>
            <a:off x="3618992" y="5147465"/>
            <a:ext cx="566794" cy="37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14" descr="Image result for jnj consumer"/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96"/>
          <a:stretch/>
        </p:blipFill>
        <p:spPr bwMode="auto">
          <a:xfrm>
            <a:off x="3257087" y="4975541"/>
            <a:ext cx="1284186" cy="26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Image result for digital operating room equipment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267" y="2068720"/>
            <a:ext cx="1128816" cy="75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 bwMode="auto">
          <a:xfrm>
            <a:off x="7701777" y="2023906"/>
            <a:ext cx="1068597" cy="158135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>
              <a:ln>
                <a:noFill/>
              </a:ln>
              <a:solidFill>
                <a:srgbClr val="777777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87" name="Title 1"/>
          <p:cNvSpPr txBox="1">
            <a:spLocks/>
          </p:cNvSpPr>
          <p:nvPr/>
        </p:nvSpPr>
        <p:spPr bwMode="auto">
          <a:xfrm>
            <a:off x="457200" y="762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555555"/>
                </a:solidFill>
                <a:latin typeface="Georgia"/>
                <a:ea typeface="+mj-ea"/>
                <a:cs typeface="Georgia"/>
                <a:sym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Georgia" pitchFamily="-111" charset="0"/>
                <a:ea typeface="ヒラギノ角ゴ ProN W6" pitchFamily="-110" charset="-128"/>
                <a:cs typeface="Georgia" pitchFamily="38" charset="0"/>
                <a:sym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Georgia" pitchFamily="-111" charset="0"/>
                <a:ea typeface="ヒラギノ角ゴ ProN W6" pitchFamily="-110" charset="-128"/>
                <a:cs typeface="Georgia" pitchFamily="38" charset="0"/>
                <a:sym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Georgia" pitchFamily="-111" charset="0"/>
                <a:ea typeface="ヒラギノ角ゴ ProN W6" pitchFamily="-110" charset="-128"/>
                <a:cs typeface="Georgia" pitchFamily="38" charset="0"/>
                <a:sym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Georgia" pitchFamily="-111" charset="0"/>
                <a:ea typeface="ヒラギノ角ゴ ProN W6" pitchFamily="-110" charset="-128"/>
                <a:cs typeface="Georgia" pitchFamily="38" charset="0"/>
                <a:sym typeface="Arial" pitchFamily="34" charset="0"/>
              </a:defRPr>
            </a:lvl5pPr>
            <a:lvl6pPr marL="288021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30617"/>
                </a:solidFill>
                <a:latin typeface="Arial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6pPr>
            <a:lvl7pPr marL="576043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30617"/>
                </a:solidFill>
                <a:latin typeface="Arial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7pPr>
            <a:lvl8pPr marL="864065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30617"/>
                </a:solidFill>
                <a:latin typeface="Arial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8pPr>
            <a:lvl9pPr marL="1152087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30617"/>
                </a:solidFill>
                <a:latin typeface="Arial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9pPr>
          </a:lstStyle>
          <a:p>
            <a:pPr defTabSz="914400"/>
            <a:r>
              <a:rPr lang="en-US" kern="0" dirty="0"/>
              <a:t>Our conversation is pushing HealthPartners to envision a broader system…</a:t>
            </a:r>
          </a:p>
        </p:txBody>
      </p:sp>
    </p:spTree>
    <p:extLst>
      <p:ext uri="{BB962C8B-B14F-4D97-AF65-F5344CB8AC3E}">
        <p14:creationId xmlns:p14="http://schemas.microsoft.com/office/powerpoint/2010/main" val="1846677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Up Arrow Callout 23"/>
          <p:cNvSpPr/>
          <p:nvPr/>
        </p:nvSpPr>
        <p:spPr bwMode="auto">
          <a:xfrm>
            <a:off x="1477755" y="4326342"/>
            <a:ext cx="7666245" cy="1404551"/>
          </a:xfrm>
          <a:prstGeom prst="upArrowCallout">
            <a:avLst>
              <a:gd name="adj1" fmla="val 12693"/>
              <a:gd name="adj2" fmla="val 12006"/>
              <a:gd name="adj3" fmla="val 8774"/>
              <a:gd name="adj4" fmla="val 86201"/>
            </a:avLst>
          </a:prstGeom>
          <a:solidFill>
            <a:srgbClr val="C0C0C0"/>
          </a:solidFill>
          <a:ln w="12700" cap="flat" cmpd="sng" algn="ctr">
            <a:solidFill>
              <a:srgbClr val="77777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800"/>
            <a:endParaRPr lang="en-US" sz="2400">
              <a:solidFill>
                <a:srgbClr val="777777"/>
              </a:solidFill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98" name="Right Arrow 97"/>
          <p:cNvSpPr/>
          <p:nvPr/>
        </p:nvSpPr>
        <p:spPr bwMode="auto">
          <a:xfrm>
            <a:off x="4329570" y="1887241"/>
            <a:ext cx="374206" cy="140312"/>
          </a:xfrm>
          <a:prstGeom prst="rightArrow">
            <a:avLst/>
          </a:prstGeom>
          <a:solidFill>
            <a:srgbClr val="F3061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9927" tIns="34964" rIns="69927" bIns="34964" numCol="1" rtlCol="0" anchor="t" anchorCtr="0" compatLnSpc="1">
            <a:prstTxWarp prst="textNoShape">
              <a:avLst/>
            </a:prstTxWarp>
          </a:bodyPr>
          <a:lstStyle/>
          <a:p>
            <a:pPr defTabSz="685147"/>
            <a:endParaRPr lang="en-US" sz="2400" dirty="0">
              <a:solidFill>
                <a:srgbClr val="777777"/>
              </a:solidFill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64469" y="1028701"/>
            <a:ext cx="1583242" cy="470219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9927" tIns="34964" rIns="69927" bIns="34964" rtlCol="0" anchor="ctr"/>
          <a:lstStyle/>
          <a:p>
            <a:pPr algn="ctr" defTabSz="699722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902715" y="1059399"/>
            <a:ext cx="6948077" cy="3273943"/>
          </a:xfrm>
          <a:prstGeom prst="roundRect">
            <a:avLst>
              <a:gd name="adj" fmla="val 6832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9927" tIns="34964" rIns="69927" bIns="34964" rtlCol="0" anchor="ctr"/>
          <a:lstStyle/>
          <a:p>
            <a:pPr algn="ctr" defTabSz="699722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50210" y="2696370"/>
            <a:ext cx="1059546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99722"/>
            <a:r>
              <a:rPr lang="en-US" sz="750" b="1" dirty="0">
                <a:solidFill>
                  <a:srgbClr val="4D4F53"/>
                </a:solidFill>
              </a:rPr>
              <a:t>Pre-Op Monitoring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8215170" y="1447675"/>
            <a:ext cx="700230" cy="1041911"/>
            <a:chOff x="7173994" y="3392221"/>
            <a:chExt cx="670782" cy="1361558"/>
          </a:xfrm>
        </p:grpSpPr>
        <p:sp>
          <p:nvSpPr>
            <p:cNvPr id="12" name="Rectangle 11"/>
            <p:cNvSpPr/>
            <p:nvPr/>
          </p:nvSpPr>
          <p:spPr>
            <a:xfrm flipH="1">
              <a:off x="7480798" y="3442055"/>
              <a:ext cx="58705" cy="125603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99722"/>
              <a:endParaRPr 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13" name="Right Arrow 12"/>
            <p:cNvSpPr/>
            <p:nvPr/>
          </p:nvSpPr>
          <p:spPr bwMode="auto">
            <a:xfrm flipH="1">
              <a:off x="7173994" y="4569274"/>
              <a:ext cx="365509" cy="184505"/>
            </a:xfrm>
            <a:prstGeom prst="rightArrow">
              <a:avLst/>
            </a:prstGeom>
            <a:solidFill>
              <a:srgbClr val="F30617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147"/>
              <a:endParaRPr lang="en-US" sz="2400" dirty="0">
                <a:solidFill>
                  <a:srgbClr val="777777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sp>
          <p:nvSpPr>
            <p:cNvPr id="14" name="Right Arrow 13"/>
            <p:cNvSpPr/>
            <p:nvPr/>
          </p:nvSpPr>
          <p:spPr bwMode="auto">
            <a:xfrm flipH="1">
              <a:off x="7173994" y="3392221"/>
              <a:ext cx="365509" cy="184505"/>
            </a:xfrm>
            <a:prstGeom prst="rightArrow">
              <a:avLst/>
            </a:prstGeom>
            <a:solidFill>
              <a:srgbClr val="F30617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147"/>
              <a:endParaRPr lang="en-US" sz="2400" dirty="0">
                <a:solidFill>
                  <a:srgbClr val="777777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sp>
          <p:nvSpPr>
            <p:cNvPr id="15" name="Right Arrow 14"/>
            <p:cNvSpPr/>
            <p:nvPr/>
          </p:nvSpPr>
          <p:spPr bwMode="auto">
            <a:xfrm>
              <a:off x="7479267" y="3968933"/>
              <a:ext cx="365509" cy="184505"/>
            </a:xfrm>
            <a:prstGeom prst="rightArrow">
              <a:avLst/>
            </a:prstGeom>
            <a:solidFill>
              <a:srgbClr val="F30617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147"/>
              <a:endParaRPr lang="en-US" sz="2400" dirty="0">
                <a:solidFill>
                  <a:srgbClr val="777777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171950" y="4041957"/>
            <a:ext cx="1907991" cy="301443"/>
          </a:xfrm>
          <a:prstGeom prst="rect">
            <a:avLst/>
          </a:prstGeom>
          <a:noFill/>
        </p:spPr>
        <p:txBody>
          <a:bodyPr wrap="square" lIns="69927" tIns="34964" rIns="69927" bIns="34964" rtlCol="0">
            <a:spAutoFit/>
          </a:bodyPr>
          <a:lstStyle/>
          <a:p>
            <a:pPr algn="ctr" defTabSz="699722"/>
            <a:r>
              <a:rPr lang="en-US" sz="750" b="1" dirty="0">
                <a:solidFill>
                  <a:srgbClr val="4D4F53"/>
                </a:solidFill>
                <a:latin typeface="+mj-lt"/>
              </a:rPr>
              <a:t>Improved Functional Outcomes </a:t>
            </a:r>
          </a:p>
          <a:p>
            <a:pPr algn="ctr" defTabSz="699722"/>
            <a:r>
              <a:rPr lang="en-US" sz="750" b="1" dirty="0">
                <a:solidFill>
                  <a:srgbClr val="4D4F53"/>
                </a:solidFill>
                <a:latin typeface="+mj-lt"/>
              </a:rPr>
              <a:t>&amp; Patient Satisfaction </a:t>
            </a:r>
          </a:p>
        </p:txBody>
      </p:sp>
      <p:sp>
        <p:nvSpPr>
          <p:cNvPr id="26" name="Bent-Up Arrow 25"/>
          <p:cNvSpPr/>
          <p:nvPr/>
        </p:nvSpPr>
        <p:spPr bwMode="auto">
          <a:xfrm rot="16200000" flipH="1">
            <a:off x="6255749" y="1602378"/>
            <a:ext cx="1562415" cy="3119537"/>
          </a:xfrm>
          <a:prstGeom prst="bentUpArrow">
            <a:avLst>
              <a:gd name="adj1" fmla="val 6830"/>
              <a:gd name="adj2" fmla="val 7157"/>
              <a:gd name="adj3" fmla="val 12976"/>
            </a:avLst>
          </a:prstGeom>
          <a:solidFill>
            <a:srgbClr val="F3061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9927" tIns="34964" rIns="69927" bIns="34964" numCol="1" rtlCol="0" anchor="t" anchorCtr="0" compatLnSpc="1">
            <a:prstTxWarp prst="textNoShape">
              <a:avLst/>
            </a:prstTxWarp>
          </a:bodyPr>
          <a:lstStyle/>
          <a:p>
            <a:pPr defTabSz="685147"/>
            <a:endParaRPr lang="en-US" sz="2400" dirty="0">
              <a:solidFill>
                <a:srgbClr val="777777"/>
              </a:solidFill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4334345" y="1440873"/>
            <a:ext cx="722577" cy="1052669"/>
            <a:chOff x="4095750" y="3383334"/>
            <a:chExt cx="944201" cy="1375617"/>
          </a:xfrm>
        </p:grpSpPr>
        <p:sp>
          <p:nvSpPr>
            <p:cNvPr id="37" name="Rectangle 36"/>
            <p:cNvSpPr/>
            <p:nvPr/>
          </p:nvSpPr>
          <p:spPr>
            <a:xfrm>
              <a:off x="4674442" y="3433168"/>
              <a:ext cx="58705" cy="125603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99722"/>
              <a:endParaRPr 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095750" y="4023459"/>
              <a:ext cx="615950" cy="7545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99722"/>
              <a:endParaRPr 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39" name="Right Arrow 38"/>
            <p:cNvSpPr/>
            <p:nvPr/>
          </p:nvSpPr>
          <p:spPr bwMode="auto">
            <a:xfrm>
              <a:off x="4674442" y="4574445"/>
              <a:ext cx="365509" cy="184506"/>
            </a:xfrm>
            <a:prstGeom prst="rightArrow">
              <a:avLst/>
            </a:prstGeom>
            <a:solidFill>
              <a:srgbClr val="F30617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147"/>
              <a:endParaRPr lang="en-US" sz="2400" dirty="0">
                <a:solidFill>
                  <a:srgbClr val="777777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sp>
          <p:nvSpPr>
            <p:cNvPr id="40" name="Right Arrow 39"/>
            <p:cNvSpPr/>
            <p:nvPr/>
          </p:nvSpPr>
          <p:spPr bwMode="auto">
            <a:xfrm>
              <a:off x="4674442" y="3383334"/>
              <a:ext cx="365509" cy="184505"/>
            </a:xfrm>
            <a:prstGeom prst="rightArrow">
              <a:avLst/>
            </a:prstGeom>
            <a:solidFill>
              <a:srgbClr val="F30617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147"/>
              <a:endParaRPr lang="en-US" sz="2400" dirty="0">
                <a:solidFill>
                  <a:srgbClr val="777777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</p:grpSp>
      <p:sp>
        <p:nvSpPr>
          <p:cNvPr id="56" name="Down Arrow 55"/>
          <p:cNvSpPr/>
          <p:nvPr/>
        </p:nvSpPr>
        <p:spPr bwMode="auto">
          <a:xfrm rot="5400000">
            <a:off x="3649093" y="2366857"/>
            <a:ext cx="401158" cy="2934462"/>
          </a:xfrm>
          <a:prstGeom prst="downArrow">
            <a:avLst>
              <a:gd name="adj1" fmla="val 25918"/>
              <a:gd name="adj2" fmla="val 0"/>
            </a:avLst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9927" tIns="34964" rIns="69927" bIns="34964" numCol="1" rtlCol="0" anchor="ctr" anchorCtr="0" compatLnSpc="1">
            <a:prstTxWarp prst="textNoShape">
              <a:avLst/>
            </a:prstTxWarp>
          </a:bodyPr>
          <a:lstStyle/>
          <a:p>
            <a:pPr algn="ctr" defTabSz="685147"/>
            <a:endParaRPr lang="en-US" sz="2400" dirty="0">
              <a:solidFill>
                <a:srgbClr val="FFFFFF"/>
              </a:solidFill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70" y="4878891"/>
            <a:ext cx="1223037" cy="445504"/>
          </a:xfrm>
          <a:prstGeom prst="rect">
            <a:avLst/>
          </a:prstGeom>
        </p:spPr>
      </p:pic>
      <p:sp>
        <p:nvSpPr>
          <p:cNvPr id="77" name="Rectangle 76"/>
          <p:cNvSpPr/>
          <p:nvPr/>
        </p:nvSpPr>
        <p:spPr>
          <a:xfrm>
            <a:off x="1993640" y="1885950"/>
            <a:ext cx="992580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99722">
              <a:defRPr/>
            </a:pPr>
            <a:r>
              <a:rPr lang="en-GB" sz="750" b="1" dirty="0">
                <a:solidFill>
                  <a:srgbClr val="4D4F53"/>
                </a:solidFill>
              </a:rPr>
              <a:t>Patient Web Sites</a:t>
            </a: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04"/>
          <a:stretch/>
        </p:blipFill>
        <p:spPr>
          <a:xfrm>
            <a:off x="2140902" y="2064026"/>
            <a:ext cx="674280" cy="84888"/>
          </a:xfrm>
          <a:prstGeom prst="rect">
            <a:avLst/>
          </a:prstGeom>
        </p:spPr>
      </p:pic>
      <p:pic>
        <p:nvPicPr>
          <p:cNvPr id="88" name="Picture 2" descr="https://www.brainlab.com/wp-content/uploads/2014/01/Ortho_TramaCad_Sect3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05"/>
          <a:stretch/>
        </p:blipFill>
        <p:spPr bwMode="auto">
          <a:xfrm>
            <a:off x="2675396" y="2497816"/>
            <a:ext cx="351565" cy="374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ight Arrow 45"/>
          <p:cNvSpPr/>
          <p:nvPr/>
        </p:nvSpPr>
        <p:spPr bwMode="auto">
          <a:xfrm>
            <a:off x="3049501" y="1889873"/>
            <a:ext cx="265199" cy="137680"/>
          </a:xfrm>
          <a:prstGeom prst="rightArrow">
            <a:avLst/>
          </a:prstGeom>
          <a:solidFill>
            <a:srgbClr val="F3061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9927" tIns="34964" rIns="69927" bIns="34964" numCol="1" rtlCol="0" anchor="t" anchorCtr="0" compatLnSpc="1">
            <a:prstTxWarp prst="textNoShape">
              <a:avLst/>
            </a:prstTxWarp>
          </a:bodyPr>
          <a:lstStyle/>
          <a:p>
            <a:pPr defTabSz="685147"/>
            <a:endParaRPr lang="en-US" sz="2400" dirty="0">
              <a:solidFill>
                <a:srgbClr val="777777"/>
              </a:solidFill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181995" y="3027021"/>
            <a:ext cx="696024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99722">
              <a:defRPr/>
            </a:pPr>
            <a:r>
              <a:rPr lang="en-GB" sz="750" b="1" dirty="0">
                <a:solidFill>
                  <a:srgbClr val="4D4F53"/>
                </a:solidFill>
              </a:rPr>
              <a:t>Care Portal</a:t>
            </a: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04"/>
          <a:stretch/>
        </p:blipFill>
        <p:spPr>
          <a:xfrm>
            <a:off x="2210993" y="3225665"/>
            <a:ext cx="674280" cy="84888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572" y="3332268"/>
            <a:ext cx="879302" cy="211032"/>
          </a:xfrm>
          <a:prstGeom prst="rect">
            <a:avLst/>
          </a:prstGeom>
        </p:spPr>
      </p:pic>
      <p:pic>
        <p:nvPicPr>
          <p:cNvPr id="28" name="Picture 2" descr="C:\Users\TCzartos\AppData\Local\Microsoft\Windows\Temporary Internet Files\Content.Outlook\CIEL5N21\Rebecca - Baltimore (FFP_9793_alt) SMALL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20286" y="3257550"/>
            <a:ext cx="866995" cy="764751"/>
          </a:xfrm>
          <a:prstGeom prst="rect">
            <a:avLst/>
          </a:prstGeom>
          <a:noFill/>
          <a:ln>
            <a:solidFill>
              <a:srgbClr val="5555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" name="Group 106"/>
          <p:cNvGrpSpPr/>
          <p:nvPr/>
        </p:nvGrpSpPr>
        <p:grpSpPr>
          <a:xfrm>
            <a:off x="391669" y="4327062"/>
            <a:ext cx="1086086" cy="420397"/>
            <a:chOff x="338148" y="1629220"/>
            <a:chExt cx="1448115" cy="560529"/>
          </a:xfrm>
        </p:grpSpPr>
        <p:sp>
          <p:nvSpPr>
            <p:cNvPr id="104" name="Rectangle 103"/>
            <p:cNvSpPr/>
            <p:nvPr/>
          </p:nvSpPr>
          <p:spPr bwMode="auto">
            <a:xfrm>
              <a:off x="338148" y="1629220"/>
              <a:ext cx="1448115" cy="56052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2400">
                <a:solidFill>
                  <a:srgbClr val="777777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pic>
          <p:nvPicPr>
            <p:cNvPr id="102" name="Picture 101" descr="jnj_Health_n_Wellness_Solutions_logo_preferred_rgb.jp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794" y="1864493"/>
              <a:ext cx="1357989" cy="325256"/>
            </a:xfrm>
            <a:prstGeom prst="rect">
              <a:avLst/>
            </a:prstGeom>
          </p:spPr>
        </p:pic>
        <p:pic>
          <p:nvPicPr>
            <p:cNvPr id="103" name="Picture 10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304"/>
            <a:stretch/>
          </p:blipFill>
          <p:spPr>
            <a:xfrm>
              <a:off x="406640" y="1715512"/>
              <a:ext cx="1335144" cy="168087"/>
            </a:xfrm>
            <a:prstGeom prst="rect">
              <a:avLst/>
            </a:prstGeom>
          </p:spPr>
        </p:pic>
      </p:grpSp>
      <p:sp>
        <p:nvSpPr>
          <p:cNvPr id="106" name="Rectangle 105"/>
          <p:cNvSpPr/>
          <p:nvPr/>
        </p:nvSpPr>
        <p:spPr>
          <a:xfrm>
            <a:off x="280926" y="1096004"/>
            <a:ext cx="144034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500" b="1" dirty="0">
                <a:solidFill>
                  <a:schemeClr val="bg1"/>
                </a:solidFill>
                <a:ea typeface="ＭＳ Ｐゴシック" pitchFamily="38" charset="-128"/>
              </a:rPr>
              <a:t>Improve Outcomes &amp; Reduce Costs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286287" y="2201579"/>
            <a:ext cx="1445582" cy="1588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</a:pPr>
            <a:r>
              <a:rPr lang="en-US" altLang="en-US" sz="1200" dirty="0">
                <a:solidFill>
                  <a:schemeClr val="bg1"/>
                </a:solidFill>
                <a:latin typeface="Georgia"/>
                <a:cs typeface="Georgia"/>
                <a:sym typeface="Arial" pitchFamily="34" charset="0"/>
              </a:rPr>
              <a:t>A solution built on science and insights to deliver personalized care and support behavior change throughout the orthopaedic journey</a:t>
            </a:r>
          </a:p>
        </p:txBody>
      </p:sp>
      <p:grpSp>
        <p:nvGrpSpPr>
          <p:cNvPr id="81" name="Group 80"/>
          <p:cNvGrpSpPr/>
          <p:nvPr/>
        </p:nvGrpSpPr>
        <p:grpSpPr>
          <a:xfrm>
            <a:off x="1942973" y="1143000"/>
            <a:ext cx="1141514" cy="805960"/>
            <a:chOff x="906656" y="5317948"/>
            <a:chExt cx="1857464" cy="1311452"/>
          </a:xfrm>
        </p:grpSpPr>
        <p:pic>
          <p:nvPicPr>
            <p:cNvPr id="79" name="Picture 5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656" y="5317948"/>
              <a:ext cx="1857464" cy="1311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" name="Picture 2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7270"/>
            <a:stretch/>
          </p:blipFill>
          <p:spPr bwMode="auto">
            <a:xfrm>
              <a:off x="990600" y="5469359"/>
              <a:ext cx="1645960" cy="855242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86" name="Picture 5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2251472"/>
            <a:ext cx="1141258" cy="805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86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2" b="26841"/>
          <a:stretch/>
        </p:blipFill>
        <p:spPr>
          <a:xfrm>
            <a:off x="1987457" y="2330668"/>
            <a:ext cx="1045532" cy="535652"/>
          </a:xfrm>
          <a:prstGeom prst="rect">
            <a:avLst/>
          </a:prstGeom>
        </p:spPr>
      </p:pic>
      <p:sp>
        <p:nvSpPr>
          <p:cNvPr id="118" name="Cloud 117"/>
          <p:cNvSpPr/>
          <p:nvPr/>
        </p:nvSpPr>
        <p:spPr bwMode="auto">
          <a:xfrm>
            <a:off x="5979912" y="4538725"/>
            <a:ext cx="1371692" cy="1226393"/>
          </a:xfrm>
          <a:prstGeom prst="cloud">
            <a:avLst/>
          </a:prstGeom>
          <a:solidFill>
            <a:schemeClr val="bg1"/>
          </a:solidFill>
          <a:ln w="12700" cap="flat" cmpd="sng" algn="ctr">
            <a:solidFill>
              <a:srgbClr val="777777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2400">
              <a:solidFill>
                <a:srgbClr val="777777"/>
              </a:solidFill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19" name="Cloud 118"/>
          <p:cNvSpPr/>
          <p:nvPr/>
        </p:nvSpPr>
        <p:spPr bwMode="auto">
          <a:xfrm>
            <a:off x="1600201" y="4600696"/>
            <a:ext cx="1449302" cy="1130197"/>
          </a:xfrm>
          <a:prstGeom prst="cloud">
            <a:avLst/>
          </a:prstGeom>
          <a:solidFill>
            <a:schemeClr val="bg1"/>
          </a:solidFill>
          <a:ln w="12700" cap="flat" cmpd="sng" algn="ctr">
            <a:solidFill>
              <a:srgbClr val="777777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2400">
              <a:solidFill>
                <a:srgbClr val="777777"/>
              </a:solidFill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1666956" y="5154672"/>
            <a:ext cx="142516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83">
              <a:defRPr/>
            </a:pPr>
            <a:r>
              <a:rPr lang="en-GB" sz="675" b="1" kern="0" dirty="0">
                <a:solidFill>
                  <a:srgbClr val="002060"/>
                </a:solidFill>
              </a:rPr>
              <a:t>Consumer  Insights, Segmentation &amp; Modelling</a:t>
            </a:r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752" r="79483"/>
          <a:stretch/>
        </p:blipFill>
        <p:spPr>
          <a:xfrm>
            <a:off x="6586596" y="4870274"/>
            <a:ext cx="430169" cy="202333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7" t="-3912" b="-1"/>
          <a:stretch/>
        </p:blipFill>
        <p:spPr>
          <a:xfrm>
            <a:off x="6119537" y="5173524"/>
            <a:ext cx="1007357" cy="106586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735" y="4798969"/>
            <a:ext cx="306659" cy="306659"/>
          </a:xfrm>
          <a:prstGeom prst="rect">
            <a:avLst/>
          </a:prstGeom>
        </p:spPr>
      </p:pic>
      <p:pic>
        <p:nvPicPr>
          <p:cNvPr id="124" name="Picture 14" descr="Image result for jnj consumer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424" y="4844999"/>
            <a:ext cx="1284186" cy="36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Cloud 124"/>
          <p:cNvSpPr/>
          <p:nvPr/>
        </p:nvSpPr>
        <p:spPr bwMode="auto">
          <a:xfrm>
            <a:off x="3116365" y="4572352"/>
            <a:ext cx="1346282" cy="1174615"/>
          </a:xfrm>
          <a:prstGeom prst="cloud">
            <a:avLst/>
          </a:prstGeom>
          <a:solidFill>
            <a:schemeClr val="bg1"/>
          </a:solidFill>
          <a:ln w="12700" cap="flat" cmpd="sng" algn="ctr">
            <a:solidFill>
              <a:srgbClr val="777777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2400">
              <a:solidFill>
                <a:srgbClr val="777777"/>
              </a:solidFill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3077736" y="5228612"/>
            <a:ext cx="1265665" cy="40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83">
              <a:defRPr/>
            </a:pPr>
            <a:r>
              <a:rPr lang="en-GB" sz="675" b="1" kern="0" dirty="0">
                <a:solidFill>
                  <a:srgbClr val="002060"/>
                </a:solidFill>
              </a:rPr>
              <a:t>Product, Behavior Science &amp; Advanced Analytics</a:t>
            </a:r>
          </a:p>
        </p:txBody>
      </p:sp>
      <p:pic>
        <p:nvPicPr>
          <p:cNvPr id="131" name="Picture 6" descr="Image result for johnson and johnson health and wellness solutions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77"/>
          <a:stretch/>
        </p:blipFill>
        <p:spPr bwMode="auto">
          <a:xfrm>
            <a:off x="3478269" y="4939578"/>
            <a:ext cx="566794" cy="37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14" descr="Image result for jnj consumer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96"/>
          <a:stretch/>
        </p:blipFill>
        <p:spPr bwMode="auto">
          <a:xfrm>
            <a:off x="3116364" y="4754720"/>
            <a:ext cx="1284186" cy="26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Cloud 132"/>
          <p:cNvSpPr/>
          <p:nvPr/>
        </p:nvSpPr>
        <p:spPr bwMode="auto">
          <a:xfrm>
            <a:off x="7510698" y="4566469"/>
            <a:ext cx="1633302" cy="1198649"/>
          </a:xfrm>
          <a:prstGeom prst="cloud">
            <a:avLst/>
          </a:prstGeom>
          <a:solidFill>
            <a:schemeClr val="bg1"/>
          </a:solidFill>
          <a:ln w="12700" cap="flat" cmpd="sng" algn="ctr">
            <a:solidFill>
              <a:srgbClr val="777777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2400">
              <a:solidFill>
                <a:srgbClr val="777777"/>
              </a:solidFill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7566129" y="5158344"/>
            <a:ext cx="1425169" cy="611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83">
              <a:defRPr/>
            </a:pPr>
            <a:r>
              <a:rPr lang="en-GB" sz="675" b="1" kern="0" dirty="0">
                <a:solidFill>
                  <a:srgbClr val="002060"/>
                </a:solidFill>
              </a:rPr>
              <a:t>Personalized Medicine</a:t>
            </a:r>
          </a:p>
          <a:p>
            <a:pPr algn="ctr" defTabSz="685783">
              <a:defRPr/>
            </a:pPr>
            <a:r>
              <a:rPr lang="en-GB" sz="675" b="1" kern="0" dirty="0">
                <a:solidFill>
                  <a:srgbClr val="002060"/>
                </a:solidFill>
              </a:rPr>
              <a:t>Device Performance</a:t>
            </a:r>
          </a:p>
          <a:p>
            <a:pPr algn="ctr" defTabSz="685783">
              <a:defRPr/>
            </a:pPr>
            <a:r>
              <a:rPr lang="en-GB" sz="675" b="1" kern="0" dirty="0">
                <a:solidFill>
                  <a:srgbClr val="002060"/>
                </a:solidFill>
              </a:rPr>
              <a:t>Efficient Supply Chain</a:t>
            </a:r>
          </a:p>
          <a:p>
            <a:pPr algn="ctr" defTabSz="685783">
              <a:defRPr/>
            </a:pPr>
            <a:r>
              <a:rPr lang="en-GB" sz="675" b="1" kern="0" dirty="0">
                <a:solidFill>
                  <a:srgbClr val="002060"/>
                </a:solidFill>
              </a:rPr>
              <a:t>Biomechanical Simulation</a:t>
            </a:r>
          </a:p>
          <a:p>
            <a:pPr algn="ctr" defTabSz="685783">
              <a:defRPr/>
            </a:pPr>
            <a:endParaRPr lang="en-GB" sz="675" b="1" kern="0" dirty="0">
              <a:solidFill>
                <a:srgbClr val="002060"/>
              </a:solidFill>
            </a:endParaRPr>
          </a:p>
        </p:txBody>
      </p:sp>
      <p:pic>
        <p:nvPicPr>
          <p:cNvPr id="135" name="Picture 5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268"/>
          <a:stretch>
            <a:fillRect/>
          </a:stretch>
        </p:blipFill>
        <p:spPr bwMode="auto">
          <a:xfrm>
            <a:off x="7739955" y="4793887"/>
            <a:ext cx="1262110" cy="338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1" name="Group 70"/>
          <p:cNvGrpSpPr/>
          <p:nvPr/>
        </p:nvGrpSpPr>
        <p:grpSpPr>
          <a:xfrm>
            <a:off x="3314701" y="1400411"/>
            <a:ext cx="1379474" cy="1270878"/>
            <a:chOff x="2100535" y="381000"/>
            <a:chExt cx="2579002" cy="2514600"/>
          </a:xfrm>
          <a:solidFill>
            <a:schemeClr val="bg1"/>
          </a:solidFill>
        </p:grpSpPr>
        <p:sp>
          <p:nvSpPr>
            <p:cNvPr id="64" name="Rectangle 63" title="Test"/>
            <p:cNvSpPr/>
            <p:nvPr/>
          </p:nvSpPr>
          <p:spPr bwMode="auto">
            <a:xfrm>
              <a:off x="2100535" y="381000"/>
              <a:ext cx="2579002" cy="2514600"/>
            </a:xfrm>
            <a:prstGeom prst="rect">
              <a:avLst/>
            </a:prstGeom>
            <a:grpFill/>
            <a:ln w="12700" cap="flat" cmpd="sng" algn="ctr">
              <a:solidFill>
                <a:srgbClr val="777777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2400">
                <a:solidFill>
                  <a:srgbClr val="777777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pic>
          <p:nvPicPr>
            <p:cNvPr id="58" name="Picture 2" descr="C:\Users\eskurda\Desktop\iphone_6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7" t="4533" r="50000" b="5540"/>
            <a:stretch>
              <a:fillRect/>
            </a:stretch>
          </p:blipFill>
          <p:spPr bwMode="auto">
            <a:xfrm>
              <a:off x="3425266" y="584028"/>
              <a:ext cx="854358" cy="14601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Picture 2"/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059"/>
            <a:stretch/>
          </p:blipFill>
          <p:spPr bwMode="auto">
            <a:xfrm>
              <a:off x="3523879" y="778452"/>
              <a:ext cx="622568" cy="10668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0" name="Rectangle 59"/>
            <p:cNvSpPr/>
            <p:nvPr/>
          </p:nvSpPr>
          <p:spPr>
            <a:xfrm>
              <a:off x="3236506" y="2032691"/>
              <a:ext cx="1219200" cy="79928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 defTabSz="685783">
                <a:defRPr/>
              </a:pPr>
              <a:r>
                <a:rPr lang="en-GB" sz="675" b="1" kern="0" dirty="0">
                  <a:solidFill>
                    <a:srgbClr val="F60617"/>
                  </a:solidFill>
                </a:rPr>
                <a:t> </a:t>
              </a:r>
            </a:p>
            <a:p>
              <a:pPr algn="ctr" defTabSz="685783">
                <a:defRPr/>
              </a:pPr>
              <a:r>
                <a:rPr lang="en-GB" sz="675" b="1" kern="0" dirty="0">
                  <a:solidFill>
                    <a:srgbClr val="F60617"/>
                  </a:solidFill>
                </a:rPr>
                <a:t>Patient Tools</a:t>
              </a:r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304"/>
            <a:stretch/>
          </p:blipFill>
          <p:spPr>
            <a:xfrm>
              <a:off x="3387511" y="2065542"/>
              <a:ext cx="899040" cy="113184"/>
            </a:xfrm>
            <a:prstGeom prst="rect">
              <a:avLst/>
            </a:prstGeom>
            <a:grpFill/>
          </p:spPr>
        </p:pic>
        <p:pic>
          <p:nvPicPr>
            <p:cNvPr id="63" name="Picture 2" descr="Image result for wearable and tracker types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1842" y="1153966"/>
              <a:ext cx="542452" cy="542452"/>
            </a:xfrm>
            <a:prstGeom prst="rect">
              <a:avLst/>
            </a:prstGeom>
            <a:grpFill/>
            <a:extLst/>
          </p:spPr>
        </p:pic>
        <p:pic>
          <p:nvPicPr>
            <p:cNvPr id="65" name="Picture 4" descr="Image result for withings scale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1585" y="694128"/>
              <a:ext cx="465705" cy="299914"/>
            </a:xfrm>
            <a:prstGeom prst="rect">
              <a:avLst/>
            </a:prstGeom>
            <a:grpFill/>
            <a:extLst/>
          </p:spPr>
        </p:pic>
        <p:cxnSp>
          <p:nvCxnSpPr>
            <p:cNvPr id="66" name="Straight Arrow Connector 65"/>
            <p:cNvCxnSpPr>
              <a:stCxn id="58" idx="1"/>
            </p:cNvCxnSpPr>
            <p:nvPr/>
          </p:nvCxnSpPr>
          <p:spPr bwMode="auto">
            <a:xfrm flipH="1">
              <a:off x="2857290" y="1314093"/>
              <a:ext cx="567976" cy="55276"/>
            </a:xfrm>
            <a:prstGeom prst="straightConnector1">
              <a:avLst/>
            </a:prstGeom>
            <a:grpFill/>
            <a:ln w="12700" cap="flat" cmpd="sng" algn="ctr">
              <a:solidFill>
                <a:srgbClr val="777777"/>
              </a:solidFill>
              <a:prstDash val="dash"/>
              <a:round/>
              <a:headEnd type="triangle"/>
              <a:tailEnd type="triangle"/>
            </a:ln>
            <a:effectLst/>
          </p:spPr>
        </p:cxnSp>
        <p:cxnSp>
          <p:nvCxnSpPr>
            <p:cNvPr id="67" name="Straight Arrow Connector 66"/>
            <p:cNvCxnSpPr>
              <a:endCxn id="65" idx="3"/>
            </p:cNvCxnSpPr>
            <p:nvPr/>
          </p:nvCxnSpPr>
          <p:spPr bwMode="auto">
            <a:xfrm flipH="1" flipV="1">
              <a:off x="2857290" y="844085"/>
              <a:ext cx="501969" cy="255063"/>
            </a:xfrm>
            <a:prstGeom prst="straightConnector1">
              <a:avLst/>
            </a:prstGeom>
            <a:grpFill/>
            <a:ln w="12700" cap="flat" cmpd="sng" algn="ctr">
              <a:solidFill>
                <a:srgbClr val="777777"/>
              </a:solidFill>
              <a:prstDash val="dash"/>
              <a:round/>
              <a:headEnd type="triangle"/>
              <a:tailEnd type="triangle"/>
            </a:ln>
            <a:effectLst/>
          </p:spPr>
        </p:cxnSp>
        <p:pic>
          <p:nvPicPr>
            <p:cNvPr id="68" name="Picture 4" descr="Image result for reflexion heaLTH"/>
            <p:cNvPicPr>
              <a:picLocks noChangeAspect="1" noChangeArrowheads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466571" y="1866070"/>
              <a:ext cx="592660" cy="571607"/>
            </a:xfrm>
            <a:prstGeom prst="rect">
              <a:avLst/>
            </a:prstGeom>
            <a:grpFill/>
            <a:extLst/>
          </p:spPr>
        </p:pic>
        <p:cxnSp>
          <p:nvCxnSpPr>
            <p:cNvPr id="69" name="Straight Arrow Connector 68"/>
            <p:cNvCxnSpPr/>
            <p:nvPr/>
          </p:nvCxnSpPr>
          <p:spPr bwMode="auto">
            <a:xfrm flipH="1">
              <a:off x="3104857" y="1484524"/>
              <a:ext cx="305219" cy="542166"/>
            </a:xfrm>
            <a:prstGeom prst="straightConnector1">
              <a:avLst/>
            </a:prstGeom>
            <a:grpFill/>
            <a:ln w="12700" cap="flat" cmpd="sng" algn="ctr">
              <a:solidFill>
                <a:srgbClr val="777777"/>
              </a:solidFill>
              <a:prstDash val="dash"/>
              <a:round/>
              <a:headEnd type="triangle"/>
              <a:tailEnd type="triangle"/>
            </a:ln>
            <a:effectLst/>
          </p:spPr>
        </p:cxnSp>
        <p:sp>
          <p:nvSpPr>
            <p:cNvPr id="70" name="Rectangle 69"/>
            <p:cNvSpPr/>
            <p:nvPr/>
          </p:nvSpPr>
          <p:spPr>
            <a:xfrm>
              <a:off x="2248206" y="2401356"/>
              <a:ext cx="1013553" cy="365386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 defTabSz="685783">
                <a:defRPr/>
              </a:pPr>
              <a:r>
                <a:rPr lang="en-GB" sz="600" b="1" i="1" kern="0" dirty="0"/>
                <a:t>Virtual PT</a:t>
              </a:r>
            </a:p>
          </p:txBody>
        </p:sp>
      </p:grpSp>
      <p:sp>
        <p:nvSpPr>
          <p:cNvPr id="137" name="Down Arrow 136"/>
          <p:cNvSpPr/>
          <p:nvPr/>
        </p:nvSpPr>
        <p:spPr bwMode="auto">
          <a:xfrm rot="10800000">
            <a:off x="3796524" y="3027020"/>
            <a:ext cx="180017" cy="827008"/>
          </a:xfrm>
          <a:prstGeom prst="downArrow">
            <a:avLst>
              <a:gd name="adj1" fmla="val 56306"/>
              <a:gd name="adj2" fmla="val 142674"/>
            </a:avLst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9927" tIns="34964" rIns="69927" bIns="34964" numCol="1" rtlCol="0" anchor="ctr" anchorCtr="0" compatLnSpc="1">
            <a:prstTxWarp prst="textNoShape">
              <a:avLst/>
            </a:prstTxWarp>
          </a:bodyPr>
          <a:lstStyle/>
          <a:p>
            <a:pPr algn="ctr" defTabSz="685147"/>
            <a:endParaRPr lang="en-US" sz="2400" dirty="0">
              <a:solidFill>
                <a:srgbClr val="FFFFFF"/>
              </a:solidFill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38" name="Down Arrow 137"/>
          <p:cNvSpPr/>
          <p:nvPr/>
        </p:nvSpPr>
        <p:spPr bwMode="auto">
          <a:xfrm rot="10800000">
            <a:off x="2343149" y="3547765"/>
            <a:ext cx="170577" cy="306263"/>
          </a:xfrm>
          <a:prstGeom prst="downArrow">
            <a:avLst>
              <a:gd name="adj1" fmla="val 56306"/>
              <a:gd name="adj2" fmla="val 142674"/>
            </a:avLst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9927" tIns="34964" rIns="69927" bIns="34964" numCol="1" rtlCol="0" anchor="ctr" anchorCtr="0" compatLnSpc="1">
            <a:prstTxWarp prst="textNoShape">
              <a:avLst/>
            </a:prstTxWarp>
          </a:bodyPr>
          <a:lstStyle/>
          <a:p>
            <a:pPr algn="ctr" defTabSz="685147"/>
            <a:endParaRPr lang="en-US" sz="2400" dirty="0">
              <a:solidFill>
                <a:srgbClr val="FFFFFF"/>
              </a:solidFill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7233134" y="2588383"/>
            <a:ext cx="10595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99722"/>
            <a:r>
              <a:rPr lang="en-US" sz="750" b="1" dirty="0">
                <a:solidFill>
                  <a:srgbClr val="4D4F53"/>
                </a:solidFill>
              </a:rPr>
              <a:t>Post-Op Monitoring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287" y="3261918"/>
            <a:ext cx="942214" cy="760383"/>
          </a:xfrm>
          <a:prstGeom prst="rect">
            <a:avLst/>
          </a:prstGeom>
          <a:noFill/>
          <a:ln w="9525">
            <a:solidFill>
              <a:srgbClr val="555555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30" name="Group 129"/>
          <p:cNvGrpSpPr/>
          <p:nvPr/>
        </p:nvGrpSpPr>
        <p:grpSpPr>
          <a:xfrm>
            <a:off x="6594479" y="1409762"/>
            <a:ext cx="700230" cy="1041911"/>
            <a:chOff x="7173994" y="3392221"/>
            <a:chExt cx="670782" cy="1361558"/>
          </a:xfrm>
        </p:grpSpPr>
        <p:sp>
          <p:nvSpPr>
            <p:cNvPr id="136" name="Rectangle 135"/>
            <p:cNvSpPr/>
            <p:nvPr/>
          </p:nvSpPr>
          <p:spPr>
            <a:xfrm flipH="1">
              <a:off x="7480798" y="3442055"/>
              <a:ext cx="58705" cy="125603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99722"/>
              <a:endParaRPr 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139" name="Right Arrow 138"/>
            <p:cNvSpPr/>
            <p:nvPr/>
          </p:nvSpPr>
          <p:spPr bwMode="auto">
            <a:xfrm flipH="1">
              <a:off x="7173994" y="4569274"/>
              <a:ext cx="365509" cy="184505"/>
            </a:xfrm>
            <a:prstGeom prst="rightArrow">
              <a:avLst/>
            </a:prstGeom>
            <a:solidFill>
              <a:srgbClr val="F30617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147"/>
              <a:endParaRPr lang="en-US" sz="2400" dirty="0">
                <a:solidFill>
                  <a:srgbClr val="777777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sp>
          <p:nvSpPr>
            <p:cNvPr id="140" name="Right Arrow 139"/>
            <p:cNvSpPr/>
            <p:nvPr/>
          </p:nvSpPr>
          <p:spPr bwMode="auto">
            <a:xfrm flipH="1">
              <a:off x="7173994" y="3392221"/>
              <a:ext cx="365509" cy="184505"/>
            </a:xfrm>
            <a:prstGeom prst="rightArrow">
              <a:avLst/>
            </a:prstGeom>
            <a:solidFill>
              <a:srgbClr val="F30617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147"/>
              <a:endParaRPr lang="en-US" sz="2400" dirty="0">
                <a:solidFill>
                  <a:srgbClr val="777777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sp>
          <p:nvSpPr>
            <p:cNvPr id="141" name="Right Arrow 140"/>
            <p:cNvSpPr/>
            <p:nvPr/>
          </p:nvSpPr>
          <p:spPr bwMode="auto">
            <a:xfrm>
              <a:off x="7479267" y="3968933"/>
              <a:ext cx="365509" cy="184505"/>
            </a:xfrm>
            <a:prstGeom prst="rightArrow">
              <a:avLst/>
            </a:prstGeom>
            <a:solidFill>
              <a:srgbClr val="F30617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147"/>
              <a:endParaRPr lang="en-US" sz="2400" dirty="0">
                <a:solidFill>
                  <a:srgbClr val="777777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996385" y="1189823"/>
            <a:ext cx="1837875" cy="838777"/>
            <a:chOff x="4928432" y="3374327"/>
            <a:chExt cx="2401575" cy="1096106"/>
          </a:xfrm>
        </p:grpSpPr>
        <p:sp>
          <p:nvSpPr>
            <p:cNvPr id="17" name="TextBox 16"/>
            <p:cNvSpPr txBox="1"/>
            <p:nvPr/>
          </p:nvSpPr>
          <p:spPr>
            <a:xfrm>
              <a:off x="4944821" y="4198949"/>
              <a:ext cx="2385186" cy="271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99722"/>
              <a:r>
                <a:rPr lang="en-US" sz="750" b="1" dirty="0">
                  <a:solidFill>
                    <a:srgbClr val="4D4F53"/>
                  </a:solidFill>
                </a:rPr>
                <a:t>Personalized Smart Tools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928432" y="3374327"/>
              <a:ext cx="2401575" cy="806577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rgbClr val="00206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99722">
                <a:defRPr/>
              </a:pPr>
              <a:endParaRPr lang="en-US" sz="1200" dirty="0">
                <a:solidFill>
                  <a:srgbClr val="FFFFFF"/>
                </a:solidFill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710"/>
            <a:stretch/>
          </p:blipFill>
          <p:spPr>
            <a:xfrm>
              <a:off x="5863101" y="3439289"/>
              <a:ext cx="701037" cy="491724"/>
            </a:xfrm>
            <a:prstGeom prst="rect">
              <a:avLst/>
            </a:prstGeom>
          </p:spPr>
        </p:pic>
        <p:pic>
          <p:nvPicPr>
            <p:cNvPr id="20" name="Picture 2" descr="\\dpyuswafps01a.na.jnj.com\homeh$\jdanie38\WW Knee Marketing Knees\CAS strategy WW\Kick knee 2.jpg"/>
            <p:cNvPicPr>
              <a:picLocks noChangeAspect="1" noChangeArrowheads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76" t="5429" r="41732" b="7012"/>
            <a:stretch/>
          </p:blipFill>
          <p:spPr bwMode="auto">
            <a:xfrm>
              <a:off x="5459830" y="3438479"/>
              <a:ext cx="502377" cy="706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C:\Users\florian.haidacher\Desktop\DOT workflows\tool4.png"/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4735" y="3431880"/>
              <a:ext cx="506410" cy="6293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/>
            <p:cNvPicPr>
              <a:picLocks noChangeAspect="1" noChangeArrowheads="1"/>
            </p:cNvPicPr>
            <p:nvPr/>
          </p:nvPicPr>
          <p:blipFill rotWithShape="1"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9" b="7807"/>
            <a:stretch/>
          </p:blipFill>
          <p:spPr bwMode="auto">
            <a:xfrm>
              <a:off x="6369069" y="3755509"/>
              <a:ext cx="527184" cy="425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Sizers with block.jpg"/>
            <p:cNvPicPr>
              <a:picLocks noChangeAspect="1"/>
            </p:cNvPicPr>
            <p:nvPr/>
          </p:nvPicPr>
          <p:blipFill rotWithShape="1">
            <a:blip r:embed="rId28" cstate="print"/>
            <a:srcRect t="8711"/>
            <a:stretch/>
          </p:blipFill>
          <p:spPr>
            <a:xfrm>
              <a:off x="4996455" y="3401071"/>
              <a:ext cx="520525" cy="687159"/>
            </a:xfrm>
            <a:prstGeom prst="rect">
              <a:avLst/>
            </a:prstGeom>
            <a:ln>
              <a:noFill/>
            </a:ln>
            <a:effectLst/>
          </p:spPr>
        </p:pic>
      </p:grpSp>
      <p:grpSp>
        <p:nvGrpSpPr>
          <p:cNvPr id="100" name="Group 99"/>
          <p:cNvGrpSpPr/>
          <p:nvPr/>
        </p:nvGrpSpPr>
        <p:grpSpPr>
          <a:xfrm>
            <a:off x="7097623" y="1292423"/>
            <a:ext cx="1303427" cy="1270878"/>
            <a:chOff x="2100535" y="381000"/>
            <a:chExt cx="2579002" cy="2514600"/>
          </a:xfrm>
          <a:solidFill>
            <a:schemeClr val="bg1"/>
          </a:solidFill>
        </p:grpSpPr>
        <p:sp>
          <p:nvSpPr>
            <p:cNvPr id="101" name="Rectangle 100" title="Test"/>
            <p:cNvSpPr/>
            <p:nvPr/>
          </p:nvSpPr>
          <p:spPr bwMode="auto">
            <a:xfrm>
              <a:off x="2100535" y="381000"/>
              <a:ext cx="2579002" cy="2514600"/>
            </a:xfrm>
            <a:prstGeom prst="rect">
              <a:avLst/>
            </a:prstGeom>
            <a:grpFill/>
            <a:ln w="12700" cap="flat" cmpd="sng" algn="ctr">
              <a:solidFill>
                <a:srgbClr val="777777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2400">
                <a:solidFill>
                  <a:srgbClr val="777777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pic>
          <p:nvPicPr>
            <p:cNvPr id="105" name="Picture 2" descr="C:\Users\eskurda\Desktop\iphone_6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7" t="4533" r="50000" b="5540"/>
            <a:stretch>
              <a:fillRect/>
            </a:stretch>
          </p:blipFill>
          <p:spPr bwMode="auto">
            <a:xfrm>
              <a:off x="3425266" y="584028"/>
              <a:ext cx="854358" cy="14601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8" name="Picture 2"/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059"/>
            <a:stretch/>
          </p:blipFill>
          <p:spPr bwMode="auto">
            <a:xfrm>
              <a:off x="3523879" y="778452"/>
              <a:ext cx="622568" cy="10668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0" name="Rectangle 109"/>
            <p:cNvSpPr/>
            <p:nvPr/>
          </p:nvSpPr>
          <p:spPr>
            <a:xfrm>
              <a:off x="3236505" y="2032691"/>
              <a:ext cx="1219201" cy="79928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 defTabSz="685783">
                <a:defRPr/>
              </a:pPr>
              <a:r>
                <a:rPr lang="en-GB" sz="675" b="1" kern="0" dirty="0">
                  <a:solidFill>
                    <a:srgbClr val="F60617"/>
                  </a:solidFill>
                </a:rPr>
                <a:t> </a:t>
              </a:r>
            </a:p>
            <a:p>
              <a:pPr algn="ctr" defTabSz="685783">
                <a:defRPr/>
              </a:pPr>
              <a:r>
                <a:rPr lang="en-GB" sz="675" b="1" kern="0" dirty="0">
                  <a:solidFill>
                    <a:srgbClr val="F60617"/>
                  </a:solidFill>
                </a:rPr>
                <a:t>Patient Tools</a:t>
              </a:r>
            </a:p>
          </p:txBody>
        </p:sp>
        <p:pic>
          <p:nvPicPr>
            <p:cNvPr id="111" name="Picture 110"/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304"/>
            <a:stretch/>
          </p:blipFill>
          <p:spPr>
            <a:xfrm>
              <a:off x="3387511" y="2065542"/>
              <a:ext cx="899040" cy="113184"/>
            </a:xfrm>
            <a:prstGeom prst="rect">
              <a:avLst/>
            </a:prstGeom>
            <a:grpFill/>
          </p:spPr>
        </p:pic>
        <p:pic>
          <p:nvPicPr>
            <p:cNvPr id="112" name="Picture 2" descr="Image result for wearable and tracker types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1842" y="1153966"/>
              <a:ext cx="542452" cy="542452"/>
            </a:xfrm>
            <a:prstGeom prst="rect">
              <a:avLst/>
            </a:prstGeom>
            <a:grpFill/>
            <a:extLst/>
          </p:spPr>
        </p:pic>
        <p:pic>
          <p:nvPicPr>
            <p:cNvPr id="113" name="Picture 4" descr="Image result for withings scale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1585" y="694128"/>
              <a:ext cx="465705" cy="299914"/>
            </a:xfrm>
            <a:prstGeom prst="rect">
              <a:avLst/>
            </a:prstGeom>
            <a:grpFill/>
            <a:extLst/>
          </p:spPr>
        </p:pic>
        <p:cxnSp>
          <p:nvCxnSpPr>
            <p:cNvPr id="114" name="Straight Arrow Connector 113"/>
            <p:cNvCxnSpPr>
              <a:stCxn id="105" idx="1"/>
            </p:cNvCxnSpPr>
            <p:nvPr/>
          </p:nvCxnSpPr>
          <p:spPr bwMode="auto">
            <a:xfrm flipH="1">
              <a:off x="2857290" y="1314093"/>
              <a:ext cx="567976" cy="55276"/>
            </a:xfrm>
            <a:prstGeom prst="straightConnector1">
              <a:avLst/>
            </a:prstGeom>
            <a:grpFill/>
            <a:ln w="12700" cap="flat" cmpd="sng" algn="ctr">
              <a:solidFill>
                <a:srgbClr val="777777"/>
              </a:solidFill>
              <a:prstDash val="dash"/>
              <a:round/>
              <a:headEnd type="triangle"/>
              <a:tailEnd type="triangle"/>
            </a:ln>
            <a:effectLst/>
          </p:spPr>
        </p:cxnSp>
        <p:cxnSp>
          <p:nvCxnSpPr>
            <p:cNvPr id="115" name="Straight Arrow Connector 114"/>
            <p:cNvCxnSpPr>
              <a:endCxn id="113" idx="3"/>
            </p:cNvCxnSpPr>
            <p:nvPr/>
          </p:nvCxnSpPr>
          <p:spPr bwMode="auto">
            <a:xfrm flipH="1" flipV="1">
              <a:off x="2857290" y="844085"/>
              <a:ext cx="501969" cy="255063"/>
            </a:xfrm>
            <a:prstGeom prst="straightConnector1">
              <a:avLst/>
            </a:prstGeom>
            <a:grpFill/>
            <a:ln w="12700" cap="flat" cmpd="sng" algn="ctr">
              <a:solidFill>
                <a:srgbClr val="777777"/>
              </a:solidFill>
              <a:prstDash val="dash"/>
              <a:round/>
              <a:headEnd type="triangle"/>
              <a:tailEnd type="triangle"/>
            </a:ln>
            <a:effectLst/>
          </p:spPr>
        </p:cxnSp>
        <p:pic>
          <p:nvPicPr>
            <p:cNvPr id="116" name="Picture 4" descr="Image result for reflexion heaLTH"/>
            <p:cNvPicPr>
              <a:picLocks noChangeAspect="1" noChangeArrowheads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466571" y="1866070"/>
              <a:ext cx="592660" cy="571607"/>
            </a:xfrm>
            <a:prstGeom prst="rect">
              <a:avLst/>
            </a:prstGeom>
            <a:grpFill/>
            <a:extLst/>
          </p:spPr>
        </p:pic>
        <p:cxnSp>
          <p:nvCxnSpPr>
            <p:cNvPr id="127" name="Straight Arrow Connector 126"/>
            <p:cNvCxnSpPr/>
            <p:nvPr/>
          </p:nvCxnSpPr>
          <p:spPr bwMode="auto">
            <a:xfrm flipH="1">
              <a:off x="3104857" y="1484524"/>
              <a:ext cx="305219" cy="542166"/>
            </a:xfrm>
            <a:prstGeom prst="straightConnector1">
              <a:avLst/>
            </a:prstGeom>
            <a:grpFill/>
            <a:ln w="12700" cap="flat" cmpd="sng" algn="ctr">
              <a:solidFill>
                <a:srgbClr val="777777"/>
              </a:solidFill>
              <a:prstDash val="dash"/>
              <a:round/>
              <a:headEnd type="triangle"/>
              <a:tailEnd type="triangle"/>
            </a:ln>
            <a:effectLst/>
          </p:spPr>
        </p:cxnSp>
        <p:sp>
          <p:nvSpPr>
            <p:cNvPr id="128" name="Rectangle 127"/>
            <p:cNvSpPr/>
            <p:nvPr/>
          </p:nvSpPr>
          <p:spPr>
            <a:xfrm>
              <a:off x="2218638" y="2401356"/>
              <a:ext cx="1072687" cy="365386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 defTabSz="685783">
                <a:defRPr/>
              </a:pPr>
              <a:r>
                <a:rPr lang="en-GB" sz="600" b="1" i="1" kern="0" dirty="0"/>
                <a:t>Virtual PT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792196" y="2065339"/>
            <a:ext cx="2226231" cy="838777"/>
            <a:chOff x="4661616" y="4470322"/>
            <a:chExt cx="2909045" cy="1096106"/>
          </a:xfrm>
        </p:grpSpPr>
        <p:sp>
          <p:nvSpPr>
            <p:cNvPr id="32" name="Rectangle 31"/>
            <p:cNvSpPr/>
            <p:nvPr/>
          </p:nvSpPr>
          <p:spPr>
            <a:xfrm>
              <a:off x="4919342" y="4470322"/>
              <a:ext cx="2401575" cy="806577"/>
            </a:xfrm>
            <a:prstGeom prst="rect">
              <a:avLst/>
            </a:prstGeom>
            <a:solidFill>
              <a:srgbClr val="FFFF00"/>
            </a:solidFill>
            <a:ln w="12700" cap="sq">
              <a:solidFill>
                <a:srgbClr val="00206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99722">
                <a:defRPr/>
              </a:pPr>
              <a:endParaRPr lang="en-US" sz="1200" dirty="0">
                <a:solidFill>
                  <a:srgbClr val="FFFFFF"/>
                </a:solidFill>
              </a:endParaRPr>
            </a:p>
          </p:txBody>
        </p:sp>
        <p:pic>
          <p:nvPicPr>
            <p:cNvPr id="33" name="Picture 32" descr="SOLO Efficiency of Care52.png"/>
            <p:cNvPicPr>
              <a:picLocks noChangeAspect="1"/>
            </p:cNvPicPr>
            <p:nvPr/>
          </p:nvPicPr>
          <p:blipFill rotWithShape="1"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9475" y="4523512"/>
              <a:ext cx="970303" cy="7278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4" name="TextBox 33"/>
            <p:cNvSpPr txBox="1"/>
            <p:nvPr/>
          </p:nvSpPr>
          <p:spPr>
            <a:xfrm>
              <a:off x="4661616" y="5294944"/>
              <a:ext cx="2909045" cy="271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99722"/>
              <a:r>
                <a:rPr lang="en-US" sz="750" b="1" dirty="0">
                  <a:solidFill>
                    <a:srgbClr val="4D4F53"/>
                  </a:solidFill>
                </a:rPr>
                <a:t>Personalized Inventory Delivery</a:t>
              </a:r>
            </a:p>
          </p:txBody>
        </p:sp>
      </p:grpSp>
      <p:pic>
        <p:nvPicPr>
          <p:cNvPr id="85" name="Picture 84"/>
          <p:cNvPicPr>
            <a:picLocks noChangeAspect="1"/>
          </p:cNvPicPr>
          <p:nvPr/>
        </p:nvPicPr>
        <p:blipFill>
          <a:blip r:embed="rId30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2784" y="2131483"/>
            <a:ext cx="518124" cy="527853"/>
          </a:xfrm>
          <a:prstGeom prst="rect">
            <a:avLst/>
          </a:prstGeom>
        </p:spPr>
      </p:pic>
      <p:sp>
        <p:nvSpPr>
          <p:cNvPr id="143" name="Rectangle 142"/>
          <p:cNvSpPr/>
          <p:nvPr/>
        </p:nvSpPr>
        <p:spPr>
          <a:xfrm>
            <a:off x="6681111" y="858226"/>
            <a:ext cx="225824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99722">
              <a:defRPr/>
            </a:pPr>
            <a:r>
              <a:rPr lang="en-GB" sz="1050" b="1" i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4D4F53"/>
                </a:solidFill>
                <a:latin typeface="+mj-lt"/>
              </a:rPr>
              <a:t>Integrated Digital Platforms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902715" y="1096004"/>
            <a:ext cx="1279386" cy="2451761"/>
          </a:xfrm>
          <a:prstGeom prst="rect">
            <a:avLst/>
          </a:prstGeom>
          <a:noFill/>
          <a:ln w="12700" cap="flat" cmpd="sng" algn="ctr">
            <a:solidFill>
              <a:srgbClr val="777777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2400">
              <a:solidFill>
                <a:srgbClr val="777777"/>
              </a:solidFill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1902715" y="2220518"/>
            <a:ext cx="1279386" cy="0"/>
          </a:xfrm>
          <a:prstGeom prst="line">
            <a:avLst/>
          </a:prstGeom>
          <a:solidFill>
            <a:srgbClr val="C0C0C0"/>
          </a:solidFill>
          <a:ln w="12700" cap="flat" cmpd="sng" algn="ctr">
            <a:solidFill>
              <a:srgbClr val="777777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49" name="Cloud 148"/>
          <p:cNvSpPr/>
          <p:nvPr/>
        </p:nvSpPr>
        <p:spPr bwMode="auto">
          <a:xfrm>
            <a:off x="4514850" y="4560667"/>
            <a:ext cx="1322528" cy="1154333"/>
          </a:xfrm>
          <a:prstGeom prst="cloud">
            <a:avLst/>
          </a:prstGeom>
          <a:solidFill>
            <a:schemeClr val="bg1"/>
          </a:solidFill>
          <a:ln w="12700" cap="flat" cmpd="sng" algn="ctr">
            <a:solidFill>
              <a:srgbClr val="777777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2400">
              <a:solidFill>
                <a:srgbClr val="777777"/>
              </a:solidFill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6681111" y="5756287"/>
            <a:ext cx="225824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99722">
              <a:defRPr/>
            </a:pPr>
            <a:r>
              <a:rPr lang="en-GB" sz="1050" b="1" i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4D4F53"/>
                </a:solidFill>
                <a:latin typeface="+mj-lt"/>
              </a:rPr>
              <a:t>Cloud-based Data &amp; Insights</a:t>
            </a:r>
          </a:p>
        </p:txBody>
      </p:sp>
      <p:pic>
        <p:nvPicPr>
          <p:cNvPr id="148" name="Picture 4" descr="https://blog.practo.com/wp-content/uploads/2014/09/Electronic-Health-Record.png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930" y="4629502"/>
            <a:ext cx="1093220" cy="971198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Rectangle 116"/>
          <p:cNvSpPr/>
          <p:nvPr/>
        </p:nvSpPr>
        <p:spPr>
          <a:xfrm>
            <a:off x="5930325" y="5280109"/>
            <a:ext cx="142516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83">
              <a:defRPr/>
            </a:pPr>
            <a:r>
              <a:rPr lang="en-GB" sz="675" b="1" kern="0" dirty="0">
                <a:solidFill>
                  <a:srgbClr val="002060"/>
                </a:solidFill>
              </a:rPr>
              <a:t>Cognitive Computing and Clinical Predictive Analytics</a:t>
            </a:r>
          </a:p>
        </p:txBody>
      </p:sp>
    </p:spTree>
    <p:extLst>
      <p:ext uri="{BB962C8B-B14F-4D97-AF65-F5344CB8AC3E}">
        <p14:creationId xmlns:p14="http://schemas.microsoft.com/office/powerpoint/2010/main" val="2417934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6423" y="6516681"/>
            <a:ext cx="9144000" cy="342900"/>
          </a:xfrm>
          <a:prstGeom prst="rect">
            <a:avLst/>
          </a:prstGeom>
          <a:solidFill>
            <a:srgbClr val="F306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175" kern="0" dirty="0">
              <a:solidFill>
                <a:srgbClr val="FFFFFF"/>
              </a:solidFill>
            </a:endParaRPr>
          </a:p>
        </p:txBody>
      </p:sp>
      <p:pic>
        <p:nvPicPr>
          <p:cNvPr id="21" name="Picture 20" descr="J&amp;J_Logo_16x9_FooterREV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3" y="6561613"/>
            <a:ext cx="1200150" cy="297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" name="Rectangle 120"/>
          <p:cNvSpPr/>
          <p:nvPr/>
        </p:nvSpPr>
        <p:spPr>
          <a:xfrm>
            <a:off x="3677979" y="6597765"/>
            <a:ext cx="1822178" cy="334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788" b="1" kern="0" dirty="0">
                <a:solidFill>
                  <a:schemeClr val="bg1"/>
                </a:solidFill>
              </a:rPr>
              <a:t>Confidential: For Internal Use Only</a:t>
            </a:r>
          </a:p>
        </p:txBody>
      </p:sp>
      <p:sp>
        <p:nvSpPr>
          <p:cNvPr id="87" name="Title 1"/>
          <p:cNvSpPr txBox="1">
            <a:spLocks/>
          </p:cNvSpPr>
          <p:nvPr/>
        </p:nvSpPr>
        <p:spPr bwMode="auto">
          <a:xfrm>
            <a:off x="457200" y="762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555555"/>
                </a:solidFill>
                <a:latin typeface="Georgia"/>
                <a:ea typeface="+mj-ea"/>
                <a:cs typeface="Georgia"/>
                <a:sym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Georgia" pitchFamily="-111" charset="0"/>
                <a:ea typeface="ヒラギノ角ゴ ProN W6" pitchFamily="-110" charset="-128"/>
                <a:cs typeface="Georgia" pitchFamily="38" charset="0"/>
                <a:sym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Georgia" pitchFamily="-111" charset="0"/>
                <a:ea typeface="ヒラギノ角ゴ ProN W6" pitchFamily="-110" charset="-128"/>
                <a:cs typeface="Georgia" pitchFamily="38" charset="0"/>
                <a:sym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Georgia" pitchFamily="-111" charset="0"/>
                <a:ea typeface="ヒラギノ角ゴ ProN W6" pitchFamily="-110" charset="-128"/>
                <a:cs typeface="Georgia" pitchFamily="38" charset="0"/>
                <a:sym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Georgia" pitchFamily="-111" charset="0"/>
                <a:ea typeface="ヒラギノ角ゴ ProN W6" pitchFamily="-110" charset="-128"/>
                <a:cs typeface="Georgia" pitchFamily="38" charset="0"/>
                <a:sym typeface="Arial" pitchFamily="34" charset="0"/>
              </a:defRPr>
            </a:lvl5pPr>
            <a:lvl6pPr marL="288021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30617"/>
                </a:solidFill>
                <a:latin typeface="Arial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6pPr>
            <a:lvl7pPr marL="576043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30617"/>
                </a:solidFill>
                <a:latin typeface="Arial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7pPr>
            <a:lvl8pPr marL="864065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30617"/>
                </a:solidFill>
                <a:latin typeface="Arial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8pPr>
            <a:lvl9pPr marL="1152087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30617"/>
                </a:solidFill>
                <a:latin typeface="Arial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9pPr>
          </a:lstStyle>
          <a:p>
            <a:pPr defTabSz="914400"/>
            <a:r>
              <a:rPr lang="en-US" kern="0" dirty="0"/>
              <a:t>Our Ask…</a:t>
            </a:r>
          </a:p>
        </p:txBody>
      </p:sp>
      <p:sp>
        <p:nvSpPr>
          <p:cNvPr id="8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Value to you</a:t>
            </a:r>
          </a:p>
          <a:p>
            <a:pPr lvl="1"/>
            <a:r>
              <a:rPr lang="en-US" dirty="0"/>
              <a:t>Apply machine learning on </a:t>
            </a:r>
            <a:r>
              <a:rPr lang="en-US" dirty="0" err="1"/>
              <a:t>TruView</a:t>
            </a:r>
            <a:r>
              <a:rPr lang="en-US" dirty="0"/>
              <a:t> data to reduce cost to serve</a:t>
            </a:r>
          </a:p>
          <a:p>
            <a:pPr lvl="1"/>
            <a:r>
              <a:rPr lang="en-US" dirty="0"/>
              <a:t>Augment </a:t>
            </a:r>
            <a:r>
              <a:rPr lang="en-US" dirty="0" err="1"/>
              <a:t>TruView</a:t>
            </a:r>
            <a:r>
              <a:rPr lang="en-US" dirty="0"/>
              <a:t> data (</a:t>
            </a:r>
            <a:r>
              <a:rPr lang="en-US" dirty="0" err="1"/>
              <a:t>eg</a:t>
            </a:r>
            <a:r>
              <a:rPr lang="en-US" dirty="0"/>
              <a:t> pre-op imaging)</a:t>
            </a:r>
          </a:p>
          <a:p>
            <a:pPr lvl="1"/>
            <a:r>
              <a:rPr lang="en-US" dirty="0"/>
              <a:t>Potentially enable managed services and other business models</a:t>
            </a:r>
          </a:p>
          <a:p>
            <a:pPr lvl="1"/>
            <a:r>
              <a:rPr lang="en-US" dirty="0"/>
              <a:t>Contribute to enterprise solution for personalized medicine</a:t>
            </a:r>
          </a:p>
          <a:p>
            <a:pPr lvl="1"/>
            <a:r>
              <a:rPr lang="en-US" dirty="0"/>
              <a:t>Others?</a:t>
            </a:r>
          </a:p>
          <a:p>
            <a:endParaRPr lang="en-US" dirty="0"/>
          </a:p>
          <a:p>
            <a:r>
              <a:rPr lang="en-US" dirty="0"/>
              <a:t>Required Steps</a:t>
            </a:r>
          </a:p>
          <a:p>
            <a:pPr lvl="1"/>
            <a:r>
              <a:rPr lang="en-US" dirty="0"/>
              <a:t>Determine unique case ID within HealthPartners and </a:t>
            </a:r>
            <a:r>
              <a:rPr lang="en-US" dirty="0" err="1"/>
              <a:t>TruView</a:t>
            </a:r>
            <a:endParaRPr lang="en-US" dirty="0"/>
          </a:p>
          <a:p>
            <a:pPr lvl="1"/>
            <a:r>
              <a:rPr lang="en-US" dirty="0"/>
              <a:t>Connect to datasets and merge in J&amp;J Enterprise Data Lake</a:t>
            </a:r>
          </a:p>
          <a:p>
            <a:pPr lvl="1"/>
            <a:r>
              <a:rPr lang="en-US" dirty="0"/>
              <a:t>Develop predictive models with J&amp;J Data Science team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379857"/>
      </p:ext>
    </p:extLst>
  </p:cSld>
  <p:clrMapOvr>
    <a:masterClrMapping/>
  </p:clrMapOvr>
</p:sld>
</file>

<file path=ppt/theme/theme1.xml><?xml version="1.0" encoding="utf-8"?>
<a:theme xmlns:a="http://schemas.openxmlformats.org/drawingml/2006/main" name="JJMD_Template_Fullscreen_Mar16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itle &amp; Bulle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itle &amp; Bullets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12700" cap="flat" cmpd="sng" algn="ctr">
          <a:solidFill>
            <a:srgbClr val="777777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777777"/>
            </a:solidFill>
            <a:effectLst/>
            <a:latin typeface="Arial" pitchFamily="-110" charset="0"/>
            <a:ea typeface="ヒラギノ角ゴ ProN W3" pitchFamily="-110" charset="-128"/>
            <a:cs typeface="ヒラギノ角ゴ ProN W3" pitchFamily="-110" charset="-128"/>
            <a:sym typeface="Arial" pitchFamily="-11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12700" cap="flat" cmpd="sng" algn="ctr">
          <a:solidFill>
            <a:srgbClr val="777777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777777"/>
            </a:solidFill>
            <a:effectLst/>
            <a:latin typeface="Arial" pitchFamily="-110" charset="0"/>
            <a:ea typeface="ヒラギノ角ゴ ProN W3" pitchFamily="-110" charset="-128"/>
            <a:cs typeface="ヒラギノ角ゴ ProN W3" pitchFamily="-110" charset="-128"/>
            <a:sym typeface="Arial" pitchFamily="-110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Title &amp; Bulle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itle &amp; Bullets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12700" cap="flat" cmpd="sng" algn="ctr">
          <a:solidFill>
            <a:srgbClr val="777777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777777"/>
            </a:solidFill>
            <a:effectLst/>
            <a:latin typeface="Arial" pitchFamily="-110" charset="0"/>
            <a:ea typeface="ヒラギノ角ゴ ProN W3" pitchFamily="-110" charset="-128"/>
            <a:cs typeface="ヒラギノ角ゴ ProN W3" pitchFamily="-110" charset="-128"/>
            <a:sym typeface="Arial" pitchFamily="-11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12700" cap="flat" cmpd="sng" algn="ctr">
          <a:solidFill>
            <a:srgbClr val="777777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777777"/>
            </a:solidFill>
            <a:effectLst/>
            <a:latin typeface="Arial" pitchFamily="-110" charset="0"/>
            <a:ea typeface="ヒラギノ角ゴ ProN W3" pitchFamily="-110" charset="-128"/>
            <a:cs typeface="ヒラギノ角ゴ ProN W3" pitchFamily="-110" charset="-128"/>
            <a:sym typeface="Arial" pitchFamily="-110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Title &amp; Bulle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itle &amp; Bullets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12700" cap="flat" cmpd="sng" algn="ctr">
          <a:solidFill>
            <a:srgbClr val="777777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777777"/>
            </a:solidFill>
            <a:effectLst/>
            <a:latin typeface="Arial" pitchFamily="-110" charset="0"/>
            <a:ea typeface="ヒラギノ角ゴ ProN W3" pitchFamily="-110" charset="-128"/>
            <a:cs typeface="ヒラギノ角ゴ ProN W3" pitchFamily="-110" charset="-128"/>
            <a:sym typeface="Arial" pitchFamily="-11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12700" cap="flat" cmpd="sng" algn="ctr">
          <a:solidFill>
            <a:srgbClr val="777777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777777"/>
            </a:solidFill>
            <a:effectLst/>
            <a:latin typeface="Arial" pitchFamily="-110" charset="0"/>
            <a:ea typeface="ヒラギノ角ゴ ProN W3" pitchFamily="-110" charset="-128"/>
            <a:cs typeface="ヒラギノ角ゴ ProN W3" pitchFamily="-110" charset="-128"/>
            <a:sym typeface="Arial" pitchFamily="-110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JJMD_Template_Fullscreen_Mar16</Template>
  <TotalTime>35679</TotalTime>
  <Words>1681</Words>
  <Application>Microsoft Office PowerPoint</Application>
  <PresentationFormat>On-screen Show (4:3)</PresentationFormat>
  <Paragraphs>462</Paragraphs>
  <Slides>29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29</vt:i4>
      </vt:variant>
    </vt:vector>
  </HeadingPairs>
  <TitlesOfParts>
    <vt:vector size="45" baseType="lpstr">
      <vt:lpstr>Arial Unicode MS</vt:lpstr>
      <vt:lpstr>MS PGothic</vt:lpstr>
      <vt:lpstr>MS PGothic</vt:lpstr>
      <vt:lpstr>Arial</vt:lpstr>
      <vt:lpstr>Arial Narrow</vt:lpstr>
      <vt:lpstr>Calibri</vt:lpstr>
      <vt:lpstr>Georgia</vt:lpstr>
      <vt:lpstr>Verdana</vt:lpstr>
      <vt:lpstr>Wingdings</vt:lpstr>
      <vt:lpstr>ヒラギノ角ゴ ProN W3</vt:lpstr>
      <vt:lpstr>ヒラギノ角ゴ ProN W6</vt:lpstr>
      <vt:lpstr>JJMD_Template_Fullscreen_Mar16</vt:lpstr>
      <vt:lpstr>1_Office Theme</vt:lpstr>
      <vt:lpstr>Title &amp; Bullets</vt:lpstr>
      <vt:lpstr>1_Title &amp; Bullets</vt:lpstr>
      <vt:lpstr>2_Title &amp; Bullets</vt:lpstr>
      <vt:lpstr>Project PROMetheus</vt:lpstr>
      <vt:lpstr>Purpose</vt:lpstr>
      <vt:lpstr>OneMD—Scalable, incorporates internal standards</vt:lpstr>
      <vt:lpstr>The Opportunity</vt:lpstr>
      <vt:lpstr>IoT Infrastructure</vt:lpstr>
      <vt:lpstr>PowerPoint Presentation</vt:lpstr>
      <vt:lpstr>Framework</vt:lpstr>
      <vt:lpstr>PowerPoint Presentation</vt:lpstr>
      <vt:lpstr>PowerPoint Presentation</vt:lpstr>
      <vt:lpstr>IoT Infrastructure</vt:lpstr>
      <vt:lpstr>IoT Aggregation and Visualization</vt:lpstr>
      <vt:lpstr>Total Overview</vt:lpstr>
      <vt:lpstr>EMR and Intra-op Integration</vt:lpstr>
      <vt:lpstr>Intra-op, EMR, PRO and Actigraphy Integration</vt:lpstr>
      <vt:lpstr>Early machine learning effort</vt:lpstr>
      <vt:lpstr>Our team supports Health Partners’ relationship with IBM Watson</vt:lpstr>
      <vt:lpstr>PowerPoint Presentation</vt:lpstr>
      <vt:lpstr>Backup Slides</vt:lpstr>
      <vt:lpstr>PowerPoint Presentation</vt:lpstr>
      <vt:lpstr>HealthPartner Overview</vt:lpstr>
      <vt:lpstr>Pre-op Terminals</vt:lpstr>
      <vt:lpstr>Intra-op Terminals</vt:lpstr>
      <vt:lpstr>Pre/Post-op Patient Terminals</vt:lpstr>
      <vt:lpstr>Choosing the proper machine learning toolkit</vt:lpstr>
      <vt:lpstr>JJMD clinical assets are a great starting point</vt:lpstr>
      <vt:lpstr>Summary of ANN Model Performance</vt:lpstr>
      <vt:lpstr>Summary of IBM Watson Model Performance</vt:lpstr>
      <vt:lpstr>Feature Extraction: Model Inputs</vt:lpstr>
      <vt:lpstr>Feature Importance for each model</vt:lpstr>
    </vt:vector>
  </TitlesOfParts>
  <Company>Johnson &amp; Johnson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Fitch, Suzanne [ETHUS]</dc:creator>
  <cp:lastModifiedBy>Fernandez Prada, Kenneth [DPYUS]</cp:lastModifiedBy>
  <cp:revision>915</cp:revision>
  <cp:lastPrinted>2016-09-26T19:05:43Z</cp:lastPrinted>
  <dcterms:created xsi:type="dcterms:W3CDTF">2016-04-06T15:37:56Z</dcterms:created>
  <dcterms:modified xsi:type="dcterms:W3CDTF">2017-03-24T14:25:05Z</dcterms:modified>
</cp:coreProperties>
</file>